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94" r:id="rId3"/>
    <p:sldId id="295" r:id="rId4"/>
    <p:sldId id="298" r:id="rId5"/>
    <p:sldId id="297" r:id="rId6"/>
    <p:sldId id="296" r:id="rId7"/>
    <p:sldId id="305" r:id="rId8"/>
    <p:sldId id="304" r:id="rId9"/>
    <p:sldId id="303" r:id="rId10"/>
    <p:sldId id="302" r:id="rId11"/>
    <p:sldId id="301" r:id="rId12"/>
    <p:sldId id="300" r:id="rId13"/>
    <p:sldId id="299" r:id="rId14"/>
    <p:sldId id="293" r:id="rId15"/>
    <p:sldId id="256" r:id="rId16"/>
    <p:sldId id="271" r:id="rId17"/>
    <p:sldId id="276" r:id="rId18"/>
    <p:sldId id="277" r:id="rId19"/>
    <p:sldId id="275" r:id="rId20"/>
    <p:sldId id="272" r:id="rId21"/>
    <p:sldId id="280" r:id="rId22"/>
    <p:sldId id="281" r:id="rId23"/>
    <p:sldId id="282" r:id="rId24"/>
    <p:sldId id="283" r:id="rId25"/>
    <p:sldId id="284" r:id="rId26"/>
    <p:sldId id="279" r:id="rId27"/>
    <p:sldId id="278" r:id="rId28"/>
    <p:sldId id="270" r:id="rId29"/>
    <p:sldId id="273" r:id="rId30"/>
    <p:sldId id="269" r:id="rId31"/>
    <p:sldId id="268" r:id="rId32"/>
    <p:sldId id="267" r:id="rId33"/>
    <p:sldId id="266" r:id="rId34"/>
    <p:sldId id="265" r:id="rId35"/>
    <p:sldId id="264" r:id="rId36"/>
    <p:sldId id="263" r:id="rId37"/>
    <p:sldId id="262" r:id="rId38"/>
    <p:sldId id="261" r:id="rId39"/>
    <p:sldId id="260" r:id="rId40"/>
    <p:sldId id="259" r:id="rId41"/>
    <p:sldId id="288" r:id="rId42"/>
    <p:sldId id="292" r:id="rId43"/>
    <p:sldId id="291" r:id="rId44"/>
    <p:sldId id="274" r:id="rId45"/>
    <p:sldId id="287" r:id="rId46"/>
    <p:sldId id="286" r:id="rId47"/>
    <p:sldId id="323" r:id="rId48"/>
    <p:sldId id="324" r:id="rId49"/>
    <p:sldId id="313" r:id="rId50"/>
    <p:sldId id="314" r:id="rId51"/>
    <p:sldId id="317" r:id="rId52"/>
    <p:sldId id="315" r:id="rId53"/>
    <p:sldId id="316" r:id="rId54"/>
    <p:sldId id="322" r:id="rId55"/>
    <p:sldId id="325" r:id="rId56"/>
    <p:sldId id="331" r:id="rId57"/>
    <p:sldId id="330" r:id="rId58"/>
    <p:sldId id="329" r:id="rId59"/>
    <p:sldId id="328" r:id="rId60"/>
    <p:sldId id="327" r:id="rId61"/>
    <p:sldId id="326" r:id="rId62"/>
    <p:sldId id="335" r:id="rId63"/>
    <p:sldId id="334"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FA35C1-5058-4BF8-B947-CE42882C0BA7}"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A0B0E-EBE7-41AE-9843-72D40424B84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7C320-0D2C-48F2-AAED-542E697CCD25}"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75B7D05-0860-4139-AD0D-F1507FB4CEA1}"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C6252AF-7225-4B6C-8D69-E62A29E0B915}"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BCA0045-DCE6-4AE1-ADC2-AD9FA41D5730}"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A3E1D2-147E-49FC-8C6B-C03548301508}"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C00B24C2-2DA8-4FD3-A820-3F1622310A8B}"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0A3182F0-FB49-441E-B9E6-EEAA1045A32A}" type="datetime1">
              <a:rPr lang="en-US" smtClean="0"/>
            </a:fld>
            <a:endParaRPr lang="en-US"/>
          </a:p>
        </p:txBody>
      </p:sp>
      <p:sp>
        <p:nvSpPr>
          <p:cNvPr id="8" name="Footer Placeholder 7"/>
          <p:cNvSpPr>
            <a:spLocks noGrp="1"/>
          </p:cNvSpPr>
          <p:nvPr>
            <p:ph type="ftr" sz="quarter" idx="11"/>
          </p:nvPr>
        </p:nvSpPr>
        <p:spPr/>
        <p:txBody>
          <a:bodyPr/>
          <a:lstStyle/>
          <a:p>
            <a:r>
              <a:rPr lang="en-US" smtClean="0"/>
              <a:t>https://www.github.com/ReddyTheRuler</a:t>
            </a:r>
            <a:endParaRPr lang="en-US"/>
          </a:p>
        </p:txBody>
      </p:sp>
      <p:sp>
        <p:nvSpPr>
          <p:cNvPr id="9" name="Slide Number Placeholder 8"/>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FA35C5-9519-4DB8-AE9E-A931D9BD687A}" type="datetime1">
              <a:rPr lang="en-US" smtClean="0"/>
            </a:fld>
            <a:endParaRPr lang="en-US"/>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Slide Number Placeholder 4"/>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723A7-DADC-40FF-87C2-1C421E737A4D}" type="datetime1">
              <a:rPr lang="en-US" smtClean="0"/>
            </a:fld>
            <a:endParaRPr lang="en-US"/>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
        <p:nvSpPr>
          <p:cNvPr id="4" name="Slide Number Placeholder 3"/>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BC78200-2549-45E6-864C-C99405CDE635}"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C950311-CFEE-4B8E-8EAE-69900633EED7}"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58D29-0BEC-4793-B6A0-5C3F74BB38AE}" type="datetime1">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https://www.github.com/ReddyTheRuler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29237-AC25-43BF-9F30-8081FDE34C2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angular.io/guide/typescript-configuration"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nodejs.org/en/"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descr="C:\Users\Laxmi\Desktop\1.png"/>
          <p:cNvPicPr>
            <a:picLocks noChangeAspect="1" noChangeArrowheads="1"/>
          </p:cNvPicPr>
          <p:nvPr/>
        </p:nvPicPr>
        <p:blipFill>
          <a:blip r:embed="rId1" cstate="print"/>
          <a:srcRect/>
          <a:stretch>
            <a:fillRect/>
          </a:stretch>
        </p:blipFill>
        <p:spPr bwMode="auto">
          <a:xfrm>
            <a:off x="685800" y="1295400"/>
            <a:ext cx="7935433" cy="394390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4100" name="Picture 4" descr="C:\Users\Laxmi\Desktop\7.png"/>
          <p:cNvPicPr>
            <a:picLocks noChangeAspect="1" noChangeArrowheads="1"/>
          </p:cNvPicPr>
          <p:nvPr/>
        </p:nvPicPr>
        <p:blipFill>
          <a:blip r:embed="rId1" cstate="print"/>
          <a:srcRect/>
          <a:stretch>
            <a:fillRect/>
          </a:stretch>
        </p:blipFill>
        <p:spPr bwMode="auto">
          <a:xfrm>
            <a:off x="457200" y="228600"/>
            <a:ext cx="5423079" cy="2743200"/>
          </a:xfrm>
          <a:prstGeom prst="rect">
            <a:avLst/>
          </a:prstGeom>
          <a:noFill/>
        </p:spPr>
      </p:pic>
      <p:pic>
        <p:nvPicPr>
          <p:cNvPr id="6" name="Picture 2" descr="C:\Users\Laxmi\Desktop\8.png"/>
          <p:cNvPicPr>
            <a:picLocks noChangeAspect="1" noChangeArrowheads="1"/>
          </p:cNvPicPr>
          <p:nvPr/>
        </p:nvPicPr>
        <p:blipFill>
          <a:blip r:embed="rId2" cstate="print"/>
          <a:srcRect/>
          <a:stretch>
            <a:fillRect/>
          </a:stretch>
        </p:blipFill>
        <p:spPr bwMode="auto">
          <a:xfrm>
            <a:off x="3048000" y="3276600"/>
            <a:ext cx="5791200" cy="290859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descr="C:\Users\Laxmi\Desktop\9.png"/>
          <p:cNvPicPr>
            <a:picLocks noChangeAspect="1" noChangeArrowheads="1"/>
          </p:cNvPicPr>
          <p:nvPr/>
        </p:nvPicPr>
        <p:blipFill>
          <a:blip r:embed="rId1" cstate="print"/>
          <a:srcRect/>
          <a:stretch>
            <a:fillRect/>
          </a:stretch>
        </p:blipFill>
        <p:spPr bwMode="auto">
          <a:xfrm>
            <a:off x="513783" y="1418944"/>
            <a:ext cx="8116433" cy="4020111"/>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10.png"/>
          <p:cNvPicPr>
            <a:picLocks noChangeAspect="1" noChangeArrowheads="1"/>
          </p:cNvPicPr>
          <p:nvPr/>
        </p:nvPicPr>
        <p:blipFill>
          <a:blip r:embed="rId1" cstate="print"/>
          <a:srcRect/>
          <a:stretch>
            <a:fillRect/>
          </a:stretch>
        </p:blipFill>
        <p:spPr bwMode="auto">
          <a:xfrm>
            <a:off x="457200" y="304800"/>
            <a:ext cx="5562600" cy="2850185"/>
          </a:xfrm>
          <a:prstGeom prst="rect">
            <a:avLst/>
          </a:prstGeom>
          <a:noFill/>
        </p:spPr>
      </p:pic>
      <p:pic>
        <p:nvPicPr>
          <p:cNvPr id="6147" name="Picture 3"/>
          <p:cNvPicPr>
            <a:picLocks noChangeAspect="1" noChangeArrowheads="1"/>
          </p:cNvPicPr>
          <p:nvPr/>
        </p:nvPicPr>
        <p:blipFill>
          <a:blip r:embed="rId2" cstate="print"/>
          <a:srcRect/>
          <a:stretch>
            <a:fillRect/>
          </a:stretch>
        </p:blipFill>
        <p:spPr bwMode="auto">
          <a:xfrm>
            <a:off x="2362200" y="3352800"/>
            <a:ext cx="6424613" cy="2906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70" name="Picture 2" descr="C:\Users\Laxmi\Desktop\11.png"/>
          <p:cNvPicPr>
            <a:picLocks noChangeAspect="1" noChangeArrowheads="1"/>
          </p:cNvPicPr>
          <p:nvPr/>
        </p:nvPicPr>
        <p:blipFill>
          <a:blip r:embed="rId1" cstate="print"/>
          <a:srcRect/>
          <a:stretch>
            <a:fillRect/>
          </a:stretch>
        </p:blipFill>
        <p:spPr bwMode="auto">
          <a:xfrm>
            <a:off x="304801" y="228600"/>
            <a:ext cx="6609650" cy="2971800"/>
          </a:xfrm>
          <a:prstGeom prst="rect">
            <a:avLst/>
          </a:prstGeom>
          <a:noFill/>
        </p:spPr>
      </p:pic>
      <p:pic>
        <p:nvPicPr>
          <p:cNvPr id="7171" name="Picture 3" descr="C:\Users\Laxmi\Desktop\12.png"/>
          <p:cNvPicPr>
            <a:picLocks noChangeAspect="1" noChangeArrowheads="1"/>
          </p:cNvPicPr>
          <p:nvPr/>
        </p:nvPicPr>
        <p:blipFill>
          <a:blip r:embed="rId2" cstate="print"/>
          <a:srcRect/>
          <a:stretch>
            <a:fillRect/>
          </a:stretch>
        </p:blipFill>
        <p:spPr bwMode="auto">
          <a:xfrm>
            <a:off x="2286000" y="3352800"/>
            <a:ext cx="6532629" cy="29337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762000"/>
            <a:ext cx="7543800" cy="5509200"/>
          </a:xfrm>
          <a:prstGeom prst="rect">
            <a:avLst/>
          </a:prstGeom>
          <a:noFill/>
        </p:spPr>
        <p:txBody>
          <a:bodyPr wrap="square" rtlCol="0">
            <a:spAutoFit/>
          </a:bodyPr>
          <a:lstStyle/>
          <a:p>
            <a:r>
              <a:rPr lang="en-US" b="1" dirty="0" smtClean="0">
                <a:solidFill>
                  <a:schemeClr val="accent1">
                    <a:lumMod val="75000"/>
                  </a:schemeClr>
                </a:solidFill>
              </a:rPr>
              <a:t>Angular JS </a:t>
            </a:r>
            <a:endParaRPr lang="en-US" b="1" dirty="0" smtClean="0">
              <a:solidFill>
                <a:schemeClr val="accent1">
                  <a:lumMod val="75000"/>
                </a:schemeClr>
              </a:solidFill>
            </a:endParaRPr>
          </a:p>
          <a:p>
            <a:pPr algn="just"/>
            <a:r>
              <a:rPr lang="en-US" dirty="0" smtClean="0"/>
              <a:t>JavaScript framework  for creating web and mobile single page applications.</a:t>
            </a:r>
            <a:endParaRPr lang="en-US" dirty="0" smtClean="0"/>
          </a:p>
          <a:p>
            <a:pPr algn="just"/>
            <a:endParaRPr lang="en-US" dirty="0"/>
          </a:p>
          <a:p>
            <a:pPr algn="just"/>
            <a:r>
              <a:rPr lang="en-US" dirty="0" err="1" smtClean="0"/>
              <a:t>AngularJS</a:t>
            </a:r>
            <a:r>
              <a:rPr lang="en-US" dirty="0" smtClean="0"/>
              <a:t> </a:t>
            </a:r>
            <a:r>
              <a:rPr lang="en-US" dirty="0"/>
              <a:t>is an open-source, JavaScript-based, </a:t>
            </a:r>
            <a:r>
              <a:rPr lang="en-US" dirty="0" smtClean="0"/>
              <a:t>front-end web </a:t>
            </a:r>
            <a:r>
              <a:rPr lang="en-US" dirty="0"/>
              <a:t>application framework  </a:t>
            </a:r>
            <a:r>
              <a:rPr lang="en-US" dirty="0" smtClean="0"/>
              <a:t>for </a:t>
            </a:r>
            <a:r>
              <a:rPr lang="en-US" dirty="0"/>
              <a:t>dynamic web app development. </a:t>
            </a:r>
            <a:r>
              <a:rPr lang="en-US" dirty="0" smtClean="0"/>
              <a:t>It </a:t>
            </a:r>
            <a:r>
              <a:rPr lang="en-US" dirty="0"/>
              <a:t>utilizes HTML as a template language.  </a:t>
            </a:r>
            <a:r>
              <a:rPr lang="en-US" dirty="0" smtClean="0"/>
              <a:t>By </a:t>
            </a:r>
            <a:r>
              <a:rPr lang="en-US" dirty="0"/>
              <a:t>extending HTML attributes with directives and binding data to  </a:t>
            </a:r>
            <a:r>
              <a:rPr lang="en-US" dirty="0" smtClean="0"/>
              <a:t>HTML </a:t>
            </a:r>
            <a:r>
              <a:rPr lang="en-US" dirty="0"/>
              <a:t>with expressions, </a:t>
            </a:r>
            <a:r>
              <a:rPr lang="en-US" dirty="0" err="1"/>
              <a:t>AngularJS</a:t>
            </a:r>
            <a:r>
              <a:rPr lang="en-US" dirty="0"/>
              <a:t> creates an environment  </a:t>
            </a:r>
            <a:r>
              <a:rPr lang="en-US" dirty="0" smtClean="0"/>
              <a:t>that </a:t>
            </a:r>
            <a:r>
              <a:rPr lang="en-US" dirty="0"/>
              <a:t>is readable, extraordinarily expressive and quick to develop. </a:t>
            </a:r>
            <a:endParaRPr lang="en-US" dirty="0" smtClean="0"/>
          </a:p>
          <a:p>
            <a:pPr algn="just"/>
            <a:endParaRPr lang="en-US" dirty="0"/>
          </a:p>
          <a:p>
            <a:pPr algn="just"/>
            <a:endParaRPr lang="en-US" dirty="0" smtClean="0"/>
          </a:p>
          <a:p>
            <a:pPr algn="just"/>
            <a:r>
              <a:rPr lang="en-US" b="1" dirty="0" smtClean="0">
                <a:solidFill>
                  <a:schemeClr val="accent1">
                    <a:lumMod val="75000"/>
                  </a:schemeClr>
                </a:solidFill>
              </a:rPr>
              <a:t>Angular</a:t>
            </a:r>
            <a:endParaRPr lang="en-US" b="1" dirty="0">
              <a:solidFill>
                <a:schemeClr val="accent1">
                  <a:lumMod val="75000"/>
                </a:schemeClr>
              </a:solidFill>
            </a:endParaRPr>
          </a:p>
          <a:p>
            <a:pPr algn="just"/>
            <a:r>
              <a:rPr lang="en-US" dirty="0"/>
              <a:t>Angular is the blanket term used to refer to Angular 2, Angular 4  </a:t>
            </a:r>
            <a:r>
              <a:rPr lang="en-US" dirty="0" smtClean="0"/>
              <a:t>&amp; 6 and </a:t>
            </a:r>
            <a:r>
              <a:rPr lang="en-US" dirty="0"/>
              <a:t>all other versions that come after </a:t>
            </a:r>
            <a:r>
              <a:rPr lang="en-US" dirty="0" err="1"/>
              <a:t>AngularJS</a:t>
            </a:r>
            <a:r>
              <a:rPr lang="en-US" dirty="0"/>
              <a:t>. Both Angular </a:t>
            </a:r>
            <a:r>
              <a:rPr lang="en-US" dirty="0" smtClean="0"/>
              <a:t>2,4,5 </a:t>
            </a:r>
            <a:r>
              <a:rPr lang="en-US" dirty="0"/>
              <a:t>and </a:t>
            </a:r>
            <a:r>
              <a:rPr lang="en-US" dirty="0" smtClean="0"/>
              <a:t>6 </a:t>
            </a:r>
            <a:r>
              <a:rPr lang="en-US" dirty="0"/>
              <a:t>are open-source, </a:t>
            </a:r>
            <a:r>
              <a:rPr lang="en-US" dirty="0" err="1" smtClean="0"/>
              <a:t>TypeScript</a:t>
            </a:r>
            <a:r>
              <a:rPr lang="en-US" dirty="0" smtClean="0"/>
              <a:t>-based </a:t>
            </a:r>
            <a:r>
              <a:rPr lang="en-US" dirty="0"/>
              <a:t>front-end web application platforms. </a:t>
            </a:r>
            <a:endParaRPr lang="en-US" dirty="0"/>
          </a:p>
          <a:p>
            <a:endParaRPr lang="en-US" dirty="0" smtClean="0"/>
          </a:p>
          <a:p>
            <a:endParaRPr lang="en-US" dirty="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8305800" cy="3970318"/>
          </a:xfrm>
          <a:prstGeom prst="rect">
            <a:avLst/>
          </a:prstGeom>
        </p:spPr>
        <p:txBody>
          <a:bodyPr wrap="square">
            <a:spAutoFit/>
          </a:bodyPr>
          <a:lstStyle/>
          <a:p>
            <a:pPr algn="just"/>
            <a:r>
              <a:rPr lang="en-US" b="1" dirty="0" err="1" smtClean="0">
                <a:solidFill>
                  <a:schemeClr val="accent1">
                    <a:lumMod val="75000"/>
                  </a:schemeClr>
                </a:solidFill>
              </a:rPr>
              <a:t>AngularJS</a:t>
            </a:r>
            <a:endParaRPr lang="en-US" b="1" dirty="0" smtClean="0">
              <a:solidFill>
                <a:schemeClr val="accent1">
                  <a:lumMod val="75000"/>
                </a:schemeClr>
              </a:solidFill>
            </a:endParaRPr>
          </a:p>
          <a:p>
            <a:pPr algn="just"/>
            <a:endParaRPr lang="en-US" dirty="0" smtClean="0"/>
          </a:p>
          <a:p>
            <a:pPr algn="just"/>
            <a:r>
              <a:rPr lang="en-US" dirty="0" smtClean="0"/>
              <a:t>The architecture of </a:t>
            </a:r>
            <a:r>
              <a:rPr lang="en-US" dirty="0" err="1" smtClean="0"/>
              <a:t>AngularJS</a:t>
            </a:r>
            <a:r>
              <a:rPr lang="en-US" dirty="0" smtClean="0"/>
              <a:t> is based on model-view-controller (MVC) design. The model is the central component that expresses the application's behavior and manages its data, logic, and rules. The view generates an output based on the information in the model. The controller accepts input, converts it into commands and sends the commands to the model and the view.</a:t>
            </a:r>
            <a:endParaRPr lang="en-US" dirty="0" smtClean="0"/>
          </a:p>
          <a:p>
            <a:pPr algn="just"/>
            <a:r>
              <a:rPr lang="en-US" dirty="0" err="1" smtClean="0"/>
              <a:t>AngularJS</a:t>
            </a:r>
            <a:r>
              <a:rPr lang="en-US" dirty="0" smtClean="0"/>
              <a:t> is written in JavaScript</a:t>
            </a:r>
            <a:endParaRPr lang="en-US" dirty="0" smtClean="0"/>
          </a:p>
          <a:p>
            <a:pPr algn="just"/>
            <a:endParaRPr lang="en-US" b="1" dirty="0">
              <a:solidFill>
                <a:schemeClr val="accent1">
                  <a:lumMod val="75000"/>
                </a:schemeClr>
              </a:solidFill>
            </a:endParaRPr>
          </a:p>
          <a:p>
            <a:pPr algn="just"/>
            <a:r>
              <a:rPr lang="en-US" b="1" dirty="0" smtClean="0">
                <a:solidFill>
                  <a:schemeClr val="accent1">
                    <a:lumMod val="75000"/>
                  </a:schemeClr>
                </a:solidFill>
              </a:rPr>
              <a:t>Angular </a:t>
            </a:r>
            <a:endParaRPr lang="en-US" b="1" dirty="0" smtClean="0">
              <a:solidFill>
                <a:schemeClr val="accent1">
                  <a:lumMod val="75000"/>
                </a:schemeClr>
              </a:solidFill>
            </a:endParaRPr>
          </a:p>
          <a:p>
            <a:pPr algn="just"/>
            <a:r>
              <a:rPr lang="en-US" dirty="0" smtClean="0"/>
              <a:t>In Angular 2, controllers and $scope were replaced by components and directives. Components are directives with a template.</a:t>
            </a:r>
            <a:endParaRPr lang="en-US" dirty="0" smtClean="0"/>
          </a:p>
          <a:p>
            <a:endParaRPr lang="en-US" dirty="0" smtClean="0"/>
          </a:p>
          <a:p>
            <a:endParaRPr lang="en-US" dirty="0"/>
          </a:p>
        </p:txBody>
      </p:sp>
      <p:sp>
        <p:nvSpPr>
          <p:cNvPr id="3" name="Rectangle 2"/>
          <p:cNvSpPr/>
          <p:nvPr/>
        </p:nvSpPr>
        <p:spPr>
          <a:xfrm>
            <a:off x="457200" y="3581400"/>
            <a:ext cx="8001000" cy="2308324"/>
          </a:xfrm>
          <a:prstGeom prst="rect">
            <a:avLst/>
          </a:prstGeom>
        </p:spPr>
        <p:txBody>
          <a:bodyPr wrap="square">
            <a:spAutoFit/>
          </a:bodyPr>
          <a:lstStyle/>
          <a:p>
            <a:endParaRPr lang="en-US" b="1" dirty="0" smtClean="0"/>
          </a:p>
          <a:p>
            <a:endParaRPr lang="en-US" b="1" dirty="0">
              <a:solidFill>
                <a:schemeClr val="accent1">
                  <a:lumMod val="75000"/>
                </a:schemeClr>
              </a:solidFill>
            </a:endParaRPr>
          </a:p>
          <a:p>
            <a:r>
              <a:rPr lang="en-US" b="1" dirty="0" smtClean="0">
                <a:solidFill>
                  <a:schemeClr val="accent1">
                    <a:lumMod val="75000"/>
                  </a:schemeClr>
                </a:solidFill>
              </a:rPr>
              <a:t>Disadvantages </a:t>
            </a:r>
            <a:r>
              <a:rPr lang="en-US" b="1" dirty="0">
                <a:solidFill>
                  <a:schemeClr val="accent1">
                    <a:lumMod val="75000"/>
                  </a:schemeClr>
                </a:solidFill>
              </a:rPr>
              <a:t>of </a:t>
            </a:r>
            <a:r>
              <a:rPr lang="en-US" b="1" dirty="0" err="1">
                <a:solidFill>
                  <a:schemeClr val="accent1">
                    <a:lumMod val="75000"/>
                  </a:schemeClr>
                </a:solidFill>
              </a:rPr>
              <a:t>AngularJS</a:t>
            </a:r>
            <a:endParaRPr lang="en-US" dirty="0">
              <a:solidFill>
                <a:schemeClr val="accent1">
                  <a:lumMod val="75000"/>
                </a:schemeClr>
              </a:solidFill>
            </a:endParaRPr>
          </a:p>
          <a:p>
            <a:pPr algn="just"/>
            <a:r>
              <a:rPr lang="en-US" dirty="0" smtClean="0"/>
              <a:t>Not </a:t>
            </a:r>
            <a:r>
              <a:rPr lang="en-US" dirty="0"/>
              <a:t>secure : Being JavaScript only framework, application written in </a:t>
            </a:r>
            <a:r>
              <a:rPr lang="en-US" dirty="0" err="1"/>
              <a:t>AngularJS</a:t>
            </a:r>
            <a:r>
              <a:rPr lang="en-US" dirty="0"/>
              <a:t> are not safe. Server side authentication and authorization is must to keep an application secure.</a:t>
            </a:r>
            <a:endParaRPr lang="en-US" dirty="0"/>
          </a:p>
          <a:p>
            <a:pPr algn="just"/>
            <a:r>
              <a:rPr lang="en-US" dirty="0"/>
              <a:t>Not degradable: If the user of your application disables JavaScript, then nothing would be visible, except the basic page.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066800"/>
            <a:ext cx="8001000" cy="3139321"/>
          </a:xfrm>
          <a:prstGeom prst="rect">
            <a:avLst/>
          </a:prstGeom>
        </p:spPr>
        <p:txBody>
          <a:bodyPr wrap="square">
            <a:spAutoFit/>
          </a:bodyPr>
          <a:lstStyle/>
          <a:p>
            <a:pPr fontAlgn="base"/>
            <a:r>
              <a:rPr lang="en-US" b="1" dirty="0"/>
              <a:t>Difference between </a:t>
            </a:r>
            <a:r>
              <a:rPr lang="en-US" b="1" dirty="0" smtClean="0"/>
              <a:t>Typescript </a:t>
            </a:r>
            <a:r>
              <a:rPr lang="en-US" b="1" dirty="0"/>
              <a:t>and JavaScript</a:t>
            </a:r>
            <a:r>
              <a:rPr lang="en-US" b="1" dirty="0" smtClean="0"/>
              <a:t>:</a:t>
            </a:r>
            <a:endParaRPr lang="en-US" b="1" dirty="0" smtClean="0"/>
          </a:p>
          <a:p>
            <a:pPr fontAlgn="base"/>
            <a:endParaRPr lang="en-US" dirty="0"/>
          </a:p>
          <a:p>
            <a:pPr fontAlgn="base">
              <a:buFont typeface="Wingdings" panose="05000000000000000000" pitchFamily="2" charset="2"/>
              <a:buChar char="ü"/>
            </a:pPr>
            <a:r>
              <a:rPr lang="en-US" dirty="0" err="1"/>
              <a:t>TypesScript</a:t>
            </a:r>
            <a:r>
              <a:rPr lang="en-US" dirty="0"/>
              <a:t> is known as Object oriented programming language whereas JavaScript is a scripting language.</a:t>
            </a:r>
            <a:endParaRPr lang="en-US" dirty="0"/>
          </a:p>
          <a:p>
            <a:pPr fontAlgn="base">
              <a:buFont typeface="Wingdings" panose="05000000000000000000" pitchFamily="2" charset="2"/>
              <a:buChar char="ü"/>
            </a:pPr>
            <a:r>
              <a:rPr lang="en-US" dirty="0" err="1"/>
              <a:t>TypeScript</a:t>
            </a:r>
            <a:r>
              <a:rPr lang="en-US" dirty="0"/>
              <a:t> has a feature known as Static typing but JavaScript does not have this feature.</a:t>
            </a:r>
            <a:endParaRPr lang="en-US" dirty="0"/>
          </a:p>
          <a:p>
            <a:pPr fontAlgn="base">
              <a:buFont typeface="Wingdings" panose="05000000000000000000" pitchFamily="2" charset="2"/>
              <a:buChar char="ü"/>
            </a:pPr>
            <a:r>
              <a:rPr lang="en-US" dirty="0" err="1"/>
              <a:t>TypeScript</a:t>
            </a:r>
            <a:r>
              <a:rPr lang="en-US" dirty="0"/>
              <a:t> gives support for modules whereas JavaScript does not support modules.</a:t>
            </a:r>
            <a:endParaRPr lang="en-US" dirty="0"/>
          </a:p>
          <a:p>
            <a:pPr fontAlgn="base">
              <a:buFont typeface="Wingdings" panose="05000000000000000000" pitchFamily="2" charset="2"/>
              <a:buChar char="ü"/>
            </a:pPr>
            <a:r>
              <a:rPr lang="en-US" dirty="0" err="1"/>
              <a:t>TypeScript</a:t>
            </a:r>
            <a:r>
              <a:rPr lang="en-US" dirty="0"/>
              <a:t> has Interface but JavaScript does not have Interface.</a:t>
            </a:r>
            <a:endParaRPr lang="en-US" dirty="0"/>
          </a:p>
          <a:p>
            <a:pPr fontAlgn="base">
              <a:buFont typeface="Wingdings" panose="05000000000000000000" pitchFamily="2" charset="2"/>
              <a:buChar char="ü"/>
            </a:pPr>
            <a:r>
              <a:rPr lang="en-US" dirty="0" err="1"/>
              <a:t>TypeScript</a:t>
            </a:r>
            <a:r>
              <a:rPr lang="en-US" dirty="0"/>
              <a:t> support optional parameter function but JavaScript does not support optional parameter function.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04800"/>
            <a:ext cx="8153400" cy="584775"/>
          </a:xfrm>
          <a:prstGeom prst="rect">
            <a:avLst/>
          </a:prstGeom>
        </p:spPr>
        <p:txBody>
          <a:bodyPr wrap="square">
            <a:spAutoFit/>
          </a:bodyPr>
          <a:lstStyle/>
          <a:p>
            <a:r>
              <a:rPr lang="en-US" sz="1600" dirty="0"/>
              <a:t>The biggest difference is that </a:t>
            </a:r>
            <a:r>
              <a:rPr lang="en-US" sz="1600" dirty="0" err="1"/>
              <a:t>TypeScript</a:t>
            </a:r>
            <a:r>
              <a:rPr lang="en-US" sz="1600" dirty="0"/>
              <a:t> checks the </a:t>
            </a:r>
            <a:r>
              <a:rPr lang="en-US" sz="1600" b="1" dirty="0"/>
              <a:t>types of variable</a:t>
            </a:r>
            <a:r>
              <a:rPr lang="en-US" sz="1600" dirty="0"/>
              <a:t> at the </a:t>
            </a:r>
            <a:r>
              <a:rPr lang="en-US" sz="1600" b="1" dirty="0"/>
              <a:t>compile time , unlike at run time in </a:t>
            </a:r>
            <a:r>
              <a:rPr lang="en-US" sz="1600" b="1" dirty="0" err="1"/>
              <a:t>Javascript</a:t>
            </a:r>
            <a:r>
              <a:rPr lang="en-US" sz="1600" b="1" dirty="0"/>
              <a:t>. </a:t>
            </a:r>
            <a:endParaRPr lang="en-US" sz="1600" dirty="0"/>
          </a:p>
        </p:txBody>
      </p:sp>
      <p:sp>
        <p:nvSpPr>
          <p:cNvPr id="6" name="Rectangle 5"/>
          <p:cNvSpPr/>
          <p:nvPr/>
        </p:nvSpPr>
        <p:spPr>
          <a:xfrm>
            <a:off x="685800" y="838201"/>
            <a:ext cx="8153400" cy="5386090"/>
          </a:xfrm>
          <a:prstGeom prst="rect">
            <a:avLst/>
          </a:prstGeom>
        </p:spPr>
        <p:txBody>
          <a:bodyPr wrap="square">
            <a:spAutoFit/>
          </a:bodyPr>
          <a:lstStyle/>
          <a:p>
            <a:r>
              <a:rPr lang="en-US" b="1" dirty="0" smtClean="0">
                <a:solidFill>
                  <a:schemeClr val="accent1">
                    <a:lumMod val="75000"/>
                  </a:schemeClr>
                </a:solidFill>
              </a:rPr>
              <a:t>Demo :</a:t>
            </a:r>
            <a:endParaRPr lang="en-US" b="1" dirty="0" smtClean="0">
              <a:solidFill>
                <a:schemeClr val="accent1">
                  <a:lumMod val="75000"/>
                </a:schemeClr>
              </a:solidFill>
            </a:endParaRPr>
          </a:p>
          <a:p>
            <a:r>
              <a:rPr lang="en-US" sz="1600" dirty="0" smtClean="0"/>
              <a:t>Suppose you want to create an add function which takes 2 numbers and return their sum</a:t>
            </a:r>
            <a:endParaRPr lang="en-US" sz="1600" dirty="0" smtClean="0"/>
          </a:p>
          <a:p>
            <a:r>
              <a:rPr lang="en-US" sz="1600" dirty="0" smtClean="0"/>
              <a:t>In </a:t>
            </a:r>
            <a:r>
              <a:rPr lang="en-US" sz="1600" dirty="0" err="1" smtClean="0"/>
              <a:t>Javascript</a:t>
            </a:r>
            <a:endParaRPr lang="en-US" sz="1600" dirty="0" smtClean="0"/>
          </a:p>
          <a:p>
            <a:endParaRPr lang="en-US" sz="1600" dirty="0" smtClean="0"/>
          </a:p>
          <a:p>
            <a:r>
              <a:rPr lang="en-US" sz="1200" dirty="0" smtClean="0"/>
              <a:t>function add(num1 ,num2) {</a:t>
            </a:r>
            <a:endParaRPr lang="en-US" sz="1200" dirty="0" smtClean="0"/>
          </a:p>
          <a:p>
            <a:r>
              <a:rPr lang="en-US" sz="1200" dirty="0" smtClean="0"/>
              <a:t> return num1 + num2 </a:t>
            </a:r>
            <a:endParaRPr lang="en-US" sz="1200" dirty="0" smtClean="0"/>
          </a:p>
          <a:p>
            <a:r>
              <a:rPr lang="en-US" sz="1200" dirty="0" smtClean="0"/>
              <a:t>}</a:t>
            </a:r>
            <a:endParaRPr lang="en-US" sz="1200" dirty="0" smtClean="0"/>
          </a:p>
          <a:p>
            <a:r>
              <a:rPr lang="en-US" sz="1200" dirty="0" smtClean="0"/>
              <a:t>add(1,2) // 3 // works fine</a:t>
            </a:r>
            <a:endParaRPr lang="en-US" sz="1200" dirty="0" smtClean="0"/>
          </a:p>
          <a:p>
            <a:r>
              <a:rPr lang="en-US" sz="1200" dirty="0" smtClean="0"/>
              <a:t>add(1 , “Hello”) // 1Hello </a:t>
            </a:r>
            <a:endParaRPr lang="en-US" sz="1200" dirty="0" smtClean="0"/>
          </a:p>
          <a:p>
            <a:endParaRPr lang="en-US" sz="1600" dirty="0" smtClean="0"/>
          </a:p>
          <a:p>
            <a:r>
              <a:rPr lang="en-US" sz="1600" dirty="0" smtClean="0"/>
              <a:t>no compile error. Can cause unexpected results during “Run time” of the program. You don’t want num2 to accept anything other than a number.</a:t>
            </a:r>
            <a:endParaRPr lang="en-US" sz="1600" dirty="0" smtClean="0"/>
          </a:p>
          <a:p>
            <a:endParaRPr lang="en-US" sz="1600" dirty="0"/>
          </a:p>
          <a:p>
            <a:r>
              <a:rPr lang="en-US" sz="1600" dirty="0" smtClean="0"/>
              <a:t>Typescript solves such problems by using “types” in variables declaration</a:t>
            </a:r>
            <a:endParaRPr lang="en-US" sz="1600" dirty="0" smtClean="0"/>
          </a:p>
          <a:p>
            <a:endParaRPr lang="en-US" sz="1600" dirty="0" smtClean="0"/>
          </a:p>
          <a:p>
            <a:r>
              <a:rPr lang="en-US" sz="1600" dirty="0" smtClean="0"/>
              <a:t>In Typescript</a:t>
            </a:r>
            <a:endParaRPr lang="en-US" sz="1600" dirty="0" smtClean="0"/>
          </a:p>
          <a:p>
            <a:endParaRPr lang="en-US" sz="1600" dirty="0" smtClean="0"/>
          </a:p>
          <a:p>
            <a:r>
              <a:rPr lang="en-US" sz="1200" dirty="0" smtClean="0"/>
              <a:t> function add(num1: number ,num2:number) {</a:t>
            </a:r>
            <a:endParaRPr lang="en-US" sz="1200" dirty="0" smtClean="0"/>
          </a:p>
          <a:p>
            <a:r>
              <a:rPr lang="en-US" sz="1200" dirty="0" smtClean="0"/>
              <a:t>    //num1 &amp; num2 should be only and only  of type "number"</a:t>
            </a:r>
            <a:endParaRPr lang="en-US" sz="1200" dirty="0" smtClean="0"/>
          </a:p>
          <a:p>
            <a:r>
              <a:rPr lang="en-US" sz="1200" dirty="0" smtClean="0"/>
              <a:t>  return num1 + num2  </a:t>
            </a:r>
            <a:endParaRPr lang="en-US" sz="1200" dirty="0" smtClean="0"/>
          </a:p>
          <a:p>
            <a:r>
              <a:rPr lang="en-US" sz="1200" dirty="0" smtClean="0"/>
              <a:t>}</a:t>
            </a:r>
            <a:endParaRPr lang="en-US" sz="1200" dirty="0" smtClean="0"/>
          </a:p>
          <a:p>
            <a:r>
              <a:rPr lang="en-US" sz="1200" dirty="0" smtClean="0"/>
              <a:t>add(1,2) // works fine</a:t>
            </a:r>
            <a:endParaRPr lang="en-US" sz="1200" dirty="0" smtClean="0"/>
          </a:p>
          <a:p>
            <a:r>
              <a:rPr lang="en-US" sz="1200" dirty="0" smtClean="0"/>
              <a:t>add(1,"two") // Compile time error in </a:t>
            </a:r>
            <a:r>
              <a:rPr lang="en-US" sz="1200" dirty="0" err="1" smtClean="0"/>
              <a:t>typescript.Easier</a:t>
            </a:r>
            <a:r>
              <a:rPr lang="en-US" sz="1200" dirty="0" smtClean="0"/>
              <a:t> Testing</a:t>
            </a:r>
            <a:endParaRPr lang="en-US" sz="1600" dirty="0" smtClean="0"/>
          </a:p>
          <a:p>
            <a:endParaRPr lang="en-US" sz="1600"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001000" cy="3416320"/>
          </a:xfrm>
          <a:prstGeom prst="rect">
            <a:avLst/>
          </a:prstGeom>
        </p:spPr>
        <p:txBody>
          <a:bodyPr wrap="square">
            <a:spAutoFit/>
          </a:bodyPr>
          <a:lstStyle/>
          <a:p>
            <a:r>
              <a:rPr lang="en-US" b="1" dirty="0" err="1">
                <a:solidFill>
                  <a:schemeClr val="accent1">
                    <a:lumMod val="75000"/>
                  </a:schemeClr>
                </a:solidFill>
              </a:rPr>
              <a:t>TypeScript</a:t>
            </a:r>
            <a:r>
              <a:rPr lang="en-US" b="1" dirty="0">
                <a:solidFill>
                  <a:schemeClr val="accent1">
                    <a:lumMod val="75000"/>
                  </a:schemeClr>
                </a:solidFill>
              </a:rPr>
              <a:t> </a:t>
            </a:r>
            <a:r>
              <a:rPr lang="en-US" b="1" dirty="0" smtClean="0">
                <a:solidFill>
                  <a:schemeClr val="accent1">
                    <a:lumMod val="75000"/>
                  </a:schemeClr>
                </a:solidFill>
              </a:rPr>
              <a:t>Configuration:</a:t>
            </a:r>
            <a:endParaRPr lang="en-US" b="1" dirty="0" smtClean="0">
              <a:solidFill>
                <a:schemeClr val="accent1">
                  <a:lumMod val="75000"/>
                </a:schemeClr>
              </a:solidFill>
            </a:endParaRPr>
          </a:p>
          <a:p>
            <a:endParaRPr lang="en-US" b="1" dirty="0">
              <a:solidFill>
                <a:schemeClr val="accent1">
                  <a:lumMod val="75000"/>
                </a:schemeClr>
              </a:solidFill>
            </a:endParaRPr>
          </a:p>
          <a:p>
            <a:pPr algn="just"/>
            <a:r>
              <a:rPr lang="en-US" dirty="0" err="1"/>
              <a:t>TypeScript</a:t>
            </a:r>
            <a:r>
              <a:rPr lang="en-US" dirty="0"/>
              <a:t> is a primary language for Angular application development. It is a superset of JavaScript with design-time support for type safety and tooling</a:t>
            </a:r>
            <a:r>
              <a:rPr lang="en-US" dirty="0" smtClean="0"/>
              <a:t>.</a:t>
            </a:r>
            <a:endParaRPr lang="en-US" dirty="0" smtClean="0"/>
          </a:p>
          <a:p>
            <a:pPr algn="just"/>
            <a:endParaRPr lang="en-US" dirty="0"/>
          </a:p>
          <a:p>
            <a:pPr algn="just"/>
            <a:r>
              <a:rPr lang="en-US" dirty="0"/>
              <a:t>Browsers can't execute </a:t>
            </a:r>
            <a:r>
              <a:rPr lang="en-US" dirty="0" err="1"/>
              <a:t>TypeScript</a:t>
            </a:r>
            <a:r>
              <a:rPr lang="en-US" dirty="0"/>
              <a:t> directly. Typescript must be "</a:t>
            </a:r>
            <a:r>
              <a:rPr lang="en-US" dirty="0" err="1"/>
              <a:t>transpiled</a:t>
            </a:r>
            <a:r>
              <a:rPr lang="en-US" dirty="0"/>
              <a:t>" into JavaScript using the </a:t>
            </a:r>
            <a:r>
              <a:rPr lang="en-US" i="1" dirty="0" err="1"/>
              <a:t>tsc</a:t>
            </a:r>
            <a:r>
              <a:rPr lang="en-US" dirty="0"/>
              <a:t> compiler, which requires some configuration</a:t>
            </a:r>
            <a:r>
              <a:rPr lang="en-US" dirty="0" smtClean="0"/>
              <a:t>.</a:t>
            </a:r>
            <a:endParaRPr lang="en-US" dirty="0" smtClean="0"/>
          </a:p>
          <a:p>
            <a:pPr algn="just"/>
            <a:endParaRPr lang="en-US" dirty="0"/>
          </a:p>
          <a:p>
            <a:pPr algn="just"/>
            <a:r>
              <a:rPr lang="en-US" dirty="0"/>
              <a:t>This page covers some aspects of </a:t>
            </a:r>
            <a:r>
              <a:rPr lang="en-US" dirty="0" err="1"/>
              <a:t>TypeScript</a:t>
            </a:r>
            <a:r>
              <a:rPr lang="en-US" dirty="0"/>
              <a:t> configuration and the </a:t>
            </a:r>
            <a:r>
              <a:rPr lang="en-US" dirty="0" err="1"/>
              <a:t>TypeScript</a:t>
            </a:r>
            <a:r>
              <a:rPr lang="en-US" dirty="0"/>
              <a:t> environment that are important to Angular developers, including details about the following files:</a:t>
            </a:r>
            <a:endParaRPr lang="en-US" dirty="0"/>
          </a:p>
          <a:p>
            <a:pPr algn="just"/>
            <a:r>
              <a:rPr lang="en-US" dirty="0" err="1">
                <a:hlinkClick r:id="rId1"/>
              </a:rPr>
              <a:t>tsconfig.json</a:t>
            </a:r>
            <a:r>
              <a:rPr lang="en-US" dirty="0" err="1"/>
              <a:t>—TypeScript</a:t>
            </a:r>
            <a:r>
              <a:rPr lang="en-US" dirty="0"/>
              <a:t> compiler configuration.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81000"/>
            <a:ext cx="7620000" cy="6740307"/>
          </a:xfrm>
          <a:prstGeom prst="rect">
            <a:avLst/>
          </a:prstGeom>
          <a:noFill/>
        </p:spPr>
        <p:txBody>
          <a:bodyPr wrap="square" rtlCol="0">
            <a:spAutoFit/>
          </a:bodyPr>
          <a:lstStyle/>
          <a:p>
            <a:r>
              <a:rPr lang="en-US" dirty="0" smtClean="0"/>
              <a:t>Angular Installation:</a:t>
            </a:r>
            <a:endParaRPr lang="en-US" dirty="0" smtClean="0"/>
          </a:p>
          <a:p>
            <a:endParaRPr lang="en-US" dirty="0"/>
          </a:p>
          <a:p>
            <a:r>
              <a:rPr lang="en-US" dirty="0" smtClean="0"/>
              <a:t>Download </a:t>
            </a:r>
            <a:r>
              <a:rPr lang="en-US" dirty="0" err="1" smtClean="0"/>
              <a:t>Nodejs</a:t>
            </a:r>
            <a:r>
              <a:rPr lang="en-US" dirty="0" smtClean="0"/>
              <a:t>-</a:t>
            </a:r>
            <a:endParaRPr lang="en-US" dirty="0" smtClean="0"/>
          </a:p>
          <a:p>
            <a:r>
              <a:rPr lang="en-US" dirty="0" smtClean="0">
                <a:hlinkClick r:id="rId1"/>
              </a:rPr>
              <a:t>https://nodejs.org/en/</a:t>
            </a:r>
            <a:endParaRPr lang="en-US" dirty="0" smtClean="0"/>
          </a:p>
          <a:p>
            <a:endParaRPr lang="en-US" dirty="0"/>
          </a:p>
          <a:p>
            <a:endParaRPr lang="en-US" dirty="0" smtClean="0"/>
          </a:p>
          <a:p>
            <a:r>
              <a:rPr lang="en-US" dirty="0" smtClean="0"/>
              <a:t>Steps for Angular:</a:t>
            </a:r>
            <a:endParaRPr lang="en-US" dirty="0" smtClean="0"/>
          </a:p>
          <a:p>
            <a:r>
              <a:rPr lang="en-US" dirty="0" err="1" smtClean="0"/>
              <a:t>npm</a:t>
            </a:r>
            <a:r>
              <a:rPr lang="en-US" dirty="0" smtClean="0"/>
              <a:t> install -g @angular/</a:t>
            </a:r>
            <a:r>
              <a:rPr lang="en-US" dirty="0" err="1" smtClean="0"/>
              <a:t>cli</a:t>
            </a:r>
            <a:r>
              <a:rPr lang="en-US" dirty="0" smtClean="0"/>
              <a:t>       (</a:t>
            </a:r>
            <a:r>
              <a:rPr lang="en-US" dirty="0" err="1" smtClean="0"/>
              <a:t>npm</a:t>
            </a:r>
            <a:r>
              <a:rPr lang="en-US" dirty="0" smtClean="0"/>
              <a:t> – node package manager)</a:t>
            </a:r>
            <a:endParaRPr lang="en-US" dirty="0" smtClean="0"/>
          </a:p>
          <a:p>
            <a:r>
              <a:rPr lang="en-US" dirty="0" err="1" smtClean="0"/>
              <a:t>ng</a:t>
            </a:r>
            <a:r>
              <a:rPr lang="en-US" dirty="0" smtClean="0"/>
              <a:t> new my-dream-app              (</a:t>
            </a:r>
            <a:r>
              <a:rPr lang="en-US" dirty="0" err="1" smtClean="0"/>
              <a:t>ng</a:t>
            </a:r>
            <a:r>
              <a:rPr lang="en-US" dirty="0" smtClean="0"/>
              <a:t> means angular)</a:t>
            </a:r>
            <a:endParaRPr lang="en-US" dirty="0" smtClean="0"/>
          </a:p>
          <a:p>
            <a:r>
              <a:rPr lang="en-US" dirty="0" err="1" smtClean="0"/>
              <a:t>cd</a:t>
            </a:r>
            <a:r>
              <a:rPr lang="en-US" dirty="0" smtClean="0"/>
              <a:t> my-dream-app                       (current directory)</a:t>
            </a:r>
            <a:endParaRPr lang="en-US" dirty="0" smtClean="0"/>
          </a:p>
          <a:p>
            <a:r>
              <a:rPr lang="en-US" dirty="0" err="1" smtClean="0"/>
              <a:t>ng</a:t>
            </a:r>
            <a:r>
              <a:rPr lang="en-US" dirty="0" smtClean="0"/>
              <a:t> serve</a:t>
            </a:r>
            <a:endParaRPr lang="en-US" dirty="0" smtClean="0"/>
          </a:p>
          <a:p>
            <a:endParaRPr lang="en-US" dirty="0"/>
          </a:p>
          <a:p>
            <a:r>
              <a:rPr lang="en-US" dirty="0" err="1"/>
              <a:t>n</a:t>
            </a:r>
            <a:r>
              <a:rPr lang="en-US" dirty="0" err="1" smtClean="0"/>
              <a:t>g</a:t>
            </a:r>
            <a:r>
              <a:rPr lang="en-US" dirty="0" smtClean="0"/>
              <a:t> new:</a:t>
            </a:r>
            <a:endParaRPr lang="en-US" dirty="0" smtClean="0"/>
          </a:p>
          <a:p>
            <a:r>
              <a:rPr lang="en-US" dirty="0" smtClean="0"/>
              <a:t>The </a:t>
            </a:r>
            <a:r>
              <a:rPr lang="en-US" dirty="0"/>
              <a:t>Angular CLI makes it easy to create an application that already </a:t>
            </a:r>
            <a:r>
              <a:rPr lang="en-US" dirty="0" smtClean="0"/>
              <a:t>work.</a:t>
            </a:r>
            <a:endParaRPr lang="en-US" dirty="0" smtClean="0"/>
          </a:p>
          <a:p>
            <a:endParaRPr lang="en-US" dirty="0"/>
          </a:p>
          <a:p>
            <a:r>
              <a:rPr lang="en-US" dirty="0" err="1" smtClean="0"/>
              <a:t>ng</a:t>
            </a:r>
            <a:r>
              <a:rPr lang="en-US" dirty="0" smtClean="0"/>
              <a:t> </a:t>
            </a:r>
            <a:r>
              <a:rPr lang="en-US" dirty="0"/>
              <a:t>generate</a:t>
            </a:r>
            <a:endParaRPr lang="en-US" dirty="0"/>
          </a:p>
          <a:p>
            <a:r>
              <a:rPr lang="en-US" dirty="0"/>
              <a:t>Generate components, routes, services and pipes with a simple </a:t>
            </a:r>
            <a:r>
              <a:rPr lang="en-US" dirty="0" smtClean="0"/>
              <a:t>command.</a:t>
            </a:r>
            <a:endParaRPr lang="en-US" dirty="0" smtClean="0"/>
          </a:p>
          <a:p>
            <a:endParaRPr lang="en-US" dirty="0"/>
          </a:p>
          <a:p>
            <a:r>
              <a:rPr lang="en-US" dirty="0" err="1" smtClean="0"/>
              <a:t>ng</a:t>
            </a:r>
            <a:r>
              <a:rPr lang="en-US" dirty="0" smtClean="0"/>
              <a:t> </a:t>
            </a:r>
            <a:r>
              <a:rPr lang="en-US" dirty="0"/>
              <a:t>serve</a:t>
            </a:r>
            <a:endParaRPr lang="en-US" dirty="0"/>
          </a:p>
          <a:p>
            <a:r>
              <a:rPr lang="en-US" dirty="0"/>
              <a:t>Easily test your app locally while developing</a:t>
            </a:r>
            <a:r>
              <a:rPr lang="en-US" dirty="0" smtClean="0"/>
              <a:t>.</a:t>
            </a:r>
            <a:endParaRPr lang="en-US" dirty="0" smtClean="0"/>
          </a:p>
          <a:p>
            <a:endParaRPr lang="en-US" dirty="0"/>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p:cNvPicPr>
            <a:picLocks noChangeAspect="1" noChangeArrowheads="1"/>
          </p:cNvPicPr>
          <p:nvPr/>
        </p:nvPicPr>
        <p:blipFill>
          <a:blip r:embed="rId1" cstate="print"/>
          <a:srcRect/>
          <a:stretch>
            <a:fillRect/>
          </a:stretch>
        </p:blipFill>
        <p:spPr bwMode="auto">
          <a:xfrm>
            <a:off x="990600" y="1752600"/>
            <a:ext cx="727710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04800"/>
            <a:ext cx="8229600" cy="5632311"/>
          </a:xfrm>
          <a:prstGeom prst="rect">
            <a:avLst/>
          </a:prstGeom>
        </p:spPr>
        <p:txBody>
          <a:bodyPr wrap="square">
            <a:spAutoFit/>
          </a:bodyPr>
          <a:lstStyle/>
          <a:p>
            <a:r>
              <a:rPr lang="en-US" b="1" dirty="0" smtClean="0"/>
              <a:t>Template</a:t>
            </a:r>
            <a:r>
              <a:rPr lang="en-US" dirty="0" smtClean="0"/>
              <a:t> − This is used to render the view for the application. This contains the HTML that needs to be rendered in the application. This part also includes the binding and directives.</a:t>
            </a:r>
            <a:endParaRPr lang="en-US" dirty="0" smtClean="0"/>
          </a:p>
          <a:p>
            <a:endParaRPr lang="en-US" dirty="0" smtClean="0"/>
          </a:p>
          <a:p>
            <a:r>
              <a:rPr lang="en-US" b="1" dirty="0" smtClean="0"/>
              <a:t>Class</a:t>
            </a:r>
            <a:r>
              <a:rPr lang="en-US" dirty="0" smtClean="0"/>
              <a:t> − This is like a class defined in any language such as C. This contains properties and methods. This has the code which is used to support the view. It is defined in </a:t>
            </a:r>
            <a:r>
              <a:rPr lang="en-US" dirty="0" err="1" smtClean="0"/>
              <a:t>TypeScript</a:t>
            </a:r>
            <a:r>
              <a:rPr lang="en-US" dirty="0" smtClean="0"/>
              <a:t>.</a:t>
            </a:r>
            <a:endParaRPr lang="en-US" dirty="0" smtClean="0"/>
          </a:p>
          <a:p>
            <a:endParaRPr lang="en-US" dirty="0" smtClean="0"/>
          </a:p>
          <a:p>
            <a:r>
              <a:rPr lang="en-US" dirty="0" smtClean="0"/>
              <a:t>The class normally has the following syntax in </a:t>
            </a:r>
            <a:r>
              <a:rPr lang="en-US" dirty="0" err="1" smtClean="0"/>
              <a:t>TypeScript</a:t>
            </a:r>
            <a:r>
              <a:rPr lang="en-US" dirty="0" smtClean="0"/>
              <a:t>.</a:t>
            </a:r>
            <a:endParaRPr lang="en-US" dirty="0" smtClean="0"/>
          </a:p>
          <a:p>
            <a:r>
              <a:rPr lang="en-US" sz="1200" dirty="0" smtClean="0"/>
              <a:t>Syntax</a:t>
            </a:r>
            <a:endParaRPr lang="en-US" sz="1200" dirty="0" smtClean="0"/>
          </a:p>
          <a:p>
            <a:r>
              <a:rPr lang="en-US" sz="1200" dirty="0" smtClean="0"/>
              <a:t>class </a:t>
            </a:r>
            <a:r>
              <a:rPr lang="en-US" sz="1200" dirty="0" err="1" smtClean="0"/>
              <a:t>classname</a:t>
            </a:r>
            <a:r>
              <a:rPr lang="en-US" sz="1200" dirty="0" smtClean="0"/>
              <a:t> {</a:t>
            </a:r>
            <a:endParaRPr lang="en-US" sz="1200" dirty="0" smtClean="0"/>
          </a:p>
          <a:p>
            <a:r>
              <a:rPr lang="en-US" sz="1200" dirty="0" smtClean="0"/>
              <a:t>   </a:t>
            </a:r>
            <a:r>
              <a:rPr lang="en-US" sz="1200" dirty="0" err="1" smtClean="0"/>
              <a:t>Propertyname</a:t>
            </a:r>
            <a:r>
              <a:rPr lang="en-US" sz="1200" dirty="0" smtClean="0"/>
              <a:t>: </a:t>
            </a:r>
            <a:r>
              <a:rPr lang="en-US" sz="1200" dirty="0" err="1" smtClean="0"/>
              <a:t>PropertyType</a:t>
            </a:r>
            <a:r>
              <a:rPr lang="en-US" sz="1200" dirty="0" smtClean="0"/>
              <a:t> = Value</a:t>
            </a:r>
            <a:endParaRPr lang="en-US" sz="1200" dirty="0" smtClean="0"/>
          </a:p>
          <a:p>
            <a:r>
              <a:rPr lang="en-US" sz="1200" dirty="0" smtClean="0"/>
              <a:t>}</a:t>
            </a:r>
            <a:endParaRPr lang="en-US" sz="1200" dirty="0" smtClean="0"/>
          </a:p>
          <a:p>
            <a:r>
              <a:rPr lang="en-US" sz="1200" dirty="0" smtClean="0"/>
              <a:t>Parameters</a:t>
            </a:r>
            <a:endParaRPr lang="en-US" sz="1200" dirty="0" smtClean="0"/>
          </a:p>
          <a:p>
            <a:r>
              <a:rPr lang="en-US" sz="1200" dirty="0" err="1" smtClean="0"/>
              <a:t>Classname</a:t>
            </a:r>
            <a:r>
              <a:rPr lang="en-US" sz="1200" dirty="0" smtClean="0"/>
              <a:t> − This is the name to be given to the class.</a:t>
            </a:r>
            <a:endParaRPr lang="en-US" sz="1200" dirty="0" smtClean="0"/>
          </a:p>
          <a:p>
            <a:endParaRPr lang="en-US" sz="1200" dirty="0" smtClean="0"/>
          </a:p>
          <a:p>
            <a:r>
              <a:rPr lang="en-US" sz="1200" dirty="0" err="1" smtClean="0"/>
              <a:t>Propertyname</a:t>
            </a:r>
            <a:r>
              <a:rPr lang="en-US" sz="1200" dirty="0" smtClean="0"/>
              <a:t> − This is the name to be given to the property.</a:t>
            </a:r>
            <a:endParaRPr lang="en-US" sz="1200" dirty="0" smtClean="0"/>
          </a:p>
          <a:p>
            <a:endParaRPr lang="en-US" sz="1200" dirty="0" smtClean="0"/>
          </a:p>
          <a:p>
            <a:r>
              <a:rPr lang="en-US" sz="1200" dirty="0" err="1" smtClean="0"/>
              <a:t>PropertyType</a:t>
            </a:r>
            <a:r>
              <a:rPr lang="en-US" sz="1200" dirty="0" smtClean="0"/>
              <a:t> − Since </a:t>
            </a:r>
            <a:r>
              <a:rPr lang="en-US" sz="1200" dirty="0" err="1" smtClean="0"/>
              <a:t>TypeScript</a:t>
            </a:r>
            <a:r>
              <a:rPr lang="en-US" sz="1200" dirty="0" smtClean="0"/>
              <a:t> is strongly typed, you need to give a type to the property.</a:t>
            </a:r>
            <a:endParaRPr lang="en-US" sz="1200" dirty="0" smtClean="0"/>
          </a:p>
          <a:p>
            <a:endParaRPr lang="en-US" sz="1200" dirty="0" smtClean="0"/>
          </a:p>
          <a:p>
            <a:r>
              <a:rPr lang="en-US" sz="1200" dirty="0" smtClean="0"/>
              <a:t>Value − This is the value to be given to the property.</a:t>
            </a:r>
            <a:endParaRPr lang="en-US" sz="1200" dirty="0" smtClean="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8001000" cy="5078313"/>
          </a:xfrm>
          <a:prstGeom prst="rect">
            <a:avLst/>
          </a:prstGeom>
        </p:spPr>
        <p:txBody>
          <a:bodyPr wrap="square">
            <a:spAutoFit/>
          </a:bodyPr>
          <a:lstStyle/>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appTitle</a:t>
            </a:r>
            <a:r>
              <a:rPr lang="en-US" dirty="0" smtClean="0"/>
              <a:t>: string = 'Welcome';</a:t>
            </a:r>
            <a:endParaRPr lang="en-US" dirty="0" smtClean="0"/>
          </a:p>
          <a:p>
            <a:r>
              <a:rPr lang="en-US" dirty="0" smtClean="0"/>
              <a:t>}</a:t>
            </a:r>
            <a:endParaRPr lang="en-US" dirty="0" smtClean="0"/>
          </a:p>
          <a:p>
            <a:r>
              <a:rPr lang="en-US" dirty="0" smtClean="0"/>
              <a:t>In the example, the following things need to be noted −</a:t>
            </a:r>
            <a:endParaRPr lang="en-US" dirty="0" smtClean="0"/>
          </a:p>
          <a:p>
            <a:endParaRPr lang="en-US" dirty="0" smtClean="0"/>
          </a:p>
          <a:p>
            <a:r>
              <a:rPr lang="en-US" dirty="0" smtClean="0"/>
              <a:t>We are defining a class called </a:t>
            </a:r>
            <a:r>
              <a:rPr lang="en-US" dirty="0" err="1" smtClean="0"/>
              <a:t>AppComponent</a:t>
            </a:r>
            <a:r>
              <a:rPr lang="en-US" dirty="0" smtClean="0"/>
              <a:t>.</a:t>
            </a:r>
            <a:endParaRPr lang="en-US" dirty="0" smtClean="0"/>
          </a:p>
          <a:p>
            <a:endParaRPr lang="en-US" dirty="0" smtClean="0"/>
          </a:p>
          <a:p>
            <a:r>
              <a:rPr lang="en-US" dirty="0" smtClean="0"/>
              <a:t>The export keyword is used so that the component can be used in other modules in the Angular JS application.</a:t>
            </a:r>
            <a:endParaRPr lang="en-US" dirty="0" smtClean="0"/>
          </a:p>
          <a:p>
            <a:endParaRPr lang="en-US" dirty="0" smtClean="0"/>
          </a:p>
          <a:p>
            <a:r>
              <a:rPr lang="en-US" dirty="0" err="1" smtClean="0"/>
              <a:t>appTitle</a:t>
            </a:r>
            <a:r>
              <a:rPr lang="en-US" dirty="0" smtClean="0"/>
              <a:t> is the name of the property.</a:t>
            </a:r>
            <a:endParaRPr lang="en-US" dirty="0" smtClean="0"/>
          </a:p>
          <a:p>
            <a:endParaRPr lang="en-US" dirty="0" smtClean="0"/>
          </a:p>
          <a:p>
            <a:r>
              <a:rPr lang="en-US" dirty="0" smtClean="0"/>
              <a:t>The property is given the type of string.</a:t>
            </a:r>
            <a:endParaRPr lang="en-US" dirty="0" smtClean="0"/>
          </a:p>
          <a:p>
            <a:endParaRPr lang="en-US" dirty="0" smtClean="0"/>
          </a:p>
          <a:p>
            <a:r>
              <a:rPr lang="en-US" dirty="0" smtClean="0"/>
              <a:t>The property is given a value of ‘Welcome’.</a:t>
            </a:r>
            <a:endParaRPr lang="en-US" dirty="0" smtClean="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8382000" cy="5909310"/>
          </a:xfrm>
          <a:prstGeom prst="rect">
            <a:avLst/>
          </a:prstGeom>
        </p:spPr>
        <p:txBody>
          <a:bodyPr wrap="square">
            <a:spAutoFit/>
          </a:bodyPr>
          <a:lstStyle/>
          <a:p>
            <a:r>
              <a:rPr lang="en-US" dirty="0" smtClean="0"/>
              <a:t>Template</a:t>
            </a:r>
            <a:endParaRPr lang="en-US" dirty="0" smtClean="0"/>
          </a:p>
          <a:p>
            <a:r>
              <a:rPr lang="en-US" dirty="0" smtClean="0"/>
              <a:t>This is the view which needs to be rendered in the application.</a:t>
            </a:r>
            <a:endParaRPr lang="en-US" dirty="0" smtClean="0"/>
          </a:p>
          <a:p>
            <a:endParaRPr lang="en-US" dirty="0" smtClean="0"/>
          </a:p>
          <a:p>
            <a:r>
              <a:rPr lang="en-US" dirty="0" smtClean="0"/>
              <a:t>Syntax</a:t>
            </a:r>
            <a:endParaRPr lang="en-US" dirty="0" smtClean="0"/>
          </a:p>
          <a:p>
            <a:r>
              <a:rPr lang="en-US" dirty="0" smtClean="0"/>
              <a:t>Template: '</a:t>
            </a:r>
            <a:endParaRPr lang="en-US" dirty="0" smtClean="0"/>
          </a:p>
          <a:p>
            <a:r>
              <a:rPr lang="en-US" dirty="0" smtClean="0"/>
              <a:t>   &lt;HTML code&gt;</a:t>
            </a:r>
            <a:endParaRPr lang="en-US" dirty="0" smtClean="0"/>
          </a:p>
          <a:p>
            <a:r>
              <a:rPr lang="en-US" dirty="0" smtClean="0"/>
              <a:t>   class properties</a:t>
            </a:r>
            <a:endParaRPr lang="en-US" dirty="0" smtClean="0"/>
          </a:p>
          <a:p>
            <a:r>
              <a:rPr lang="en-US" dirty="0" smtClean="0"/>
              <a:t>'</a:t>
            </a:r>
            <a:endParaRPr lang="en-US" dirty="0" smtClean="0"/>
          </a:p>
          <a:p>
            <a:endParaRPr lang="en-US" dirty="0" smtClean="0"/>
          </a:p>
          <a:p>
            <a:r>
              <a:rPr lang="en-US" dirty="0" smtClean="0"/>
              <a:t>template: '</a:t>
            </a:r>
            <a:endParaRPr lang="en-US" dirty="0" smtClean="0"/>
          </a:p>
          <a:p>
            <a:r>
              <a:rPr lang="en-US" dirty="0" smtClean="0"/>
              <a:t>   &lt;div&gt;</a:t>
            </a:r>
            <a:endParaRPr lang="en-US" dirty="0" smtClean="0"/>
          </a:p>
          <a:p>
            <a:r>
              <a:rPr lang="en-US" dirty="0" smtClean="0"/>
              <a:t>      &lt;h1&gt;{{</a:t>
            </a:r>
            <a:r>
              <a:rPr lang="en-US" dirty="0" err="1" smtClean="0"/>
              <a:t>appTitle</a:t>
            </a:r>
            <a:r>
              <a:rPr lang="en-US" dirty="0" smtClean="0"/>
              <a:t>}}&lt;/h1&gt;</a:t>
            </a:r>
            <a:endParaRPr lang="en-US" dirty="0" smtClean="0"/>
          </a:p>
          <a:p>
            <a:r>
              <a:rPr lang="en-US" dirty="0" smtClean="0"/>
              <a:t>      &lt;div&gt;Hi Team &lt;/div&gt;</a:t>
            </a:r>
            <a:endParaRPr lang="en-US" dirty="0" smtClean="0"/>
          </a:p>
          <a:p>
            <a:r>
              <a:rPr lang="en-US" dirty="0" smtClean="0"/>
              <a:t>   &lt;/div&gt;</a:t>
            </a:r>
            <a:endParaRPr lang="en-US" dirty="0" smtClean="0"/>
          </a:p>
          <a:p>
            <a:r>
              <a:rPr lang="en-US" dirty="0" smtClean="0"/>
              <a:t>'</a:t>
            </a:r>
            <a:endParaRPr lang="en-US" dirty="0" smtClean="0"/>
          </a:p>
          <a:p>
            <a:r>
              <a:rPr lang="en-US" dirty="0" smtClean="0"/>
              <a:t>In the example, the following things need to be noted −</a:t>
            </a:r>
            <a:endParaRPr lang="en-US" dirty="0" smtClean="0"/>
          </a:p>
          <a:p>
            <a:endParaRPr lang="en-US" dirty="0" smtClean="0"/>
          </a:p>
          <a:p>
            <a:r>
              <a:rPr lang="en-US" dirty="0" smtClean="0"/>
              <a:t>We are defining the HTML code which will be rendered in our application</a:t>
            </a:r>
            <a:endParaRPr lang="en-US" dirty="0" smtClean="0"/>
          </a:p>
          <a:p>
            <a:endParaRPr lang="en-US" dirty="0" smtClean="0"/>
          </a:p>
          <a:p>
            <a:r>
              <a:rPr lang="en-US" dirty="0" smtClean="0"/>
              <a:t>We are also referencing the </a:t>
            </a:r>
            <a:r>
              <a:rPr lang="en-US" dirty="0" err="1" smtClean="0"/>
              <a:t>appTitle</a:t>
            </a:r>
            <a:r>
              <a:rPr lang="en-US" dirty="0" smtClean="0"/>
              <a:t> property from our class.</a:t>
            </a:r>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382000" cy="6217087"/>
          </a:xfrm>
          <a:prstGeom prst="rect">
            <a:avLst/>
          </a:prstGeom>
        </p:spPr>
        <p:txBody>
          <a:bodyPr wrap="square">
            <a:spAutoFit/>
          </a:bodyPr>
          <a:lstStyle/>
          <a:p>
            <a:r>
              <a:rPr lang="en-US" b="1" dirty="0" smtClean="0"/>
              <a:t>Metadata</a:t>
            </a:r>
            <a:r>
              <a:rPr lang="en-US" dirty="0" smtClean="0"/>
              <a:t> − This has the extra data defined for the Angular class. It is defined with a decorator(A </a:t>
            </a:r>
            <a:r>
              <a:rPr lang="en-US" b="1" dirty="0" smtClean="0"/>
              <a:t>Decorator</a:t>
            </a:r>
            <a:r>
              <a:rPr lang="en-US" dirty="0" smtClean="0"/>
              <a:t> is a special kind of declaration that can be attached to a class declaration, method, </a:t>
            </a:r>
            <a:r>
              <a:rPr lang="en-US" dirty="0" err="1" smtClean="0"/>
              <a:t>accessor</a:t>
            </a:r>
            <a:r>
              <a:rPr lang="en-US" dirty="0" smtClean="0"/>
              <a:t>, property, or parameter. </a:t>
            </a:r>
            <a:r>
              <a:rPr lang="en-US" b="1" dirty="0" smtClean="0"/>
              <a:t>Decorators</a:t>
            </a:r>
            <a:r>
              <a:rPr lang="en-US" dirty="0" smtClean="0"/>
              <a:t> use the form @expression)</a:t>
            </a:r>
            <a:endParaRPr lang="en-US" dirty="0" smtClean="0"/>
          </a:p>
          <a:p>
            <a:endParaRPr lang="en-US" dirty="0" smtClean="0"/>
          </a:p>
          <a:p>
            <a:r>
              <a:rPr lang="en-US" sz="1400" dirty="0" smtClean="0"/>
              <a:t>import { Component } from '@angular/core';</a:t>
            </a:r>
            <a:endParaRPr lang="en-US" sz="1400" dirty="0" smtClean="0"/>
          </a:p>
          <a:p>
            <a:endParaRPr lang="en-US" sz="1400" dirty="0" smtClean="0"/>
          </a:p>
          <a:p>
            <a:r>
              <a:rPr lang="en-US" sz="1400" dirty="0" smtClean="0"/>
              <a:t>@Component ({</a:t>
            </a:r>
            <a:endParaRPr lang="en-US" sz="1400" dirty="0" smtClean="0"/>
          </a:p>
          <a:p>
            <a:r>
              <a:rPr lang="en-US" sz="1400" dirty="0" smtClean="0"/>
              <a:t>   selector: 'my-app',</a:t>
            </a:r>
            <a:endParaRPr lang="en-US" sz="1400" dirty="0" smtClean="0"/>
          </a:p>
          <a:p>
            <a:r>
              <a:rPr lang="en-US" sz="1400" dirty="0" smtClean="0"/>
              <a:t>   template: ` &lt;div&gt;</a:t>
            </a:r>
            <a:endParaRPr lang="en-US" sz="1400" dirty="0" smtClean="0"/>
          </a:p>
          <a:p>
            <a:r>
              <a:rPr lang="en-US" sz="1400" dirty="0" smtClean="0"/>
              <a:t>      &lt;h1&gt;{{</a:t>
            </a:r>
            <a:r>
              <a:rPr lang="en-US" sz="1400" dirty="0" err="1" smtClean="0"/>
              <a:t>appTitle</a:t>
            </a:r>
            <a:r>
              <a:rPr lang="en-US" sz="1400" dirty="0" smtClean="0"/>
              <a:t>}}&lt;/h1&gt;</a:t>
            </a:r>
            <a:endParaRPr lang="en-US" sz="1400" dirty="0" smtClean="0"/>
          </a:p>
          <a:p>
            <a:r>
              <a:rPr lang="en-US" sz="1400" dirty="0" smtClean="0"/>
              <a:t>      &lt;div&gt; Hello Team&lt;/div&gt;</a:t>
            </a:r>
            <a:endParaRPr lang="en-US" sz="1400" dirty="0" smtClean="0"/>
          </a:p>
          <a:p>
            <a:r>
              <a:rPr lang="en-US" sz="1400" dirty="0" smtClean="0"/>
              <a:t>   &lt;/div&gt; `,</a:t>
            </a:r>
            <a:endParaRPr lang="en-US" sz="1400" dirty="0" smtClean="0"/>
          </a:p>
          <a:p>
            <a:r>
              <a:rPr lang="en-US" sz="1400" dirty="0" smtClean="0"/>
              <a:t>})</a:t>
            </a:r>
            <a:endParaRPr lang="en-US" sz="1400" dirty="0" smtClean="0"/>
          </a:p>
          <a:p>
            <a:endParaRPr lang="en-US" sz="1400" dirty="0" smtClean="0"/>
          </a:p>
          <a:p>
            <a:r>
              <a:rPr lang="en-US" sz="1400" dirty="0" smtClean="0"/>
              <a:t>export class </a:t>
            </a:r>
            <a:r>
              <a:rPr lang="en-US" sz="1400" dirty="0" err="1" smtClean="0"/>
              <a:t>AppComponent</a:t>
            </a:r>
            <a:r>
              <a:rPr lang="en-US" sz="1400" dirty="0" smtClean="0"/>
              <a:t> {</a:t>
            </a:r>
            <a:endParaRPr lang="en-US" sz="1400" dirty="0" smtClean="0"/>
          </a:p>
          <a:p>
            <a:r>
              <a:rPr lang="en-US" sz="1400" dirty="0" smtClean="0"/>
              <a:t>   </a:t>
            </a:r>
            <a:r>
              <a:rPr lang="en-US" sz="1400" dirty="0" err="1" smtClean="0"/>
              <a:t>appTitle</a:t>
            </a:r>
            <a:r>
              <a:rPr lang="en-US" sz="1400" dirty="0" smtClean="0"/>
              <a:t>: string = 'Welcome';</a:t>
            </a:r>
            <a:endParaRPr lang="en-US" sz="1400" dirty="0" smtClean="0"/>
          </a:p>
          <a:p>
            <a:r>
              <a:rPr lang="en-US" sz="1400" dirty="0" smtClean="0"/>
              <a:t>}</a:t>
            </a:r>
            <a:endParaRPr lang="en-US" sz="1400" dirty="0" smtClean="0"/>
          </a:p>
          <a:p>
            <a:r>
              <a:rPr lang="en-US" dirty="0" smtClean="0"/>
              <a:t>In the above example, the following things need to be noted −</a:t>
            </a:r>
            <a:endParaRPr lang="en-US" dirty="0" smtClean="0"/>
          </a:p>
          <a:p>
            <a:r>
              <a:rPr lang="en-US" dirty="0" smtClean="0"/>
              <a:t>We are using the import keyword to import the ‘Component’ decorator from the angular/core module.</a:t>
            </a:r>
            <a:endParaRPr lang="en-US" dirty="0" smtClean="0"/>
          </a:p>
          <a:p>
            <a:r>
              <a:rPr lang="en-US" dirty="0" smtClean="0"/>
              <a:t>We are then using the decorator to define a component.</a:t>
            </a:r>
            <a:endParaRPr lang="en-US" dirty="0" smtClean="0"/>
          </a:p>
          <a:p>
            <a:endParaRPr lang="en-US" dirty="0" smtClean="0"/>
          </a:p>
          <a:p>
            <a:r>
              <a:rPr lang="en-US" dirty="0" smtClean="0"/>
              <a:t>The component has a selector called ‘my-app’. This is nothing but our custom html tag which can be used in our main html page.</a:t>
            </a:r>
            <a:endParaRPr lang="en-US" dirty="0" smtClean="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86800" cy="6740307"/>
          </a:xfrm>
          <a:prstGeom prst="rect">
            <a:avLst/>
          </a:prstGeom>
        </p:spPr>
        <p:txBody>
          <a:bodyPr wrap="square">
            <a:spAutoFit/>
          </a:bodyPr>
          <a:lstStyle/>
          <a:p>
            <a:r>
              <a:rPr lang="en-US" b="1" dirty="0" smtClean="0"/>
              <a:t>Module</a:t>
            </a:r>
            <a:r>
              <a:rPr lang="en-US" dirty="0" smtClean="0"/>
              <a:t> in Angular refers to a place where you can group the components, directives, pipes, and services, which are related to the application.</a:t>
            </a:r>
            <a:endParaRPr lang="en-US" dirty="0" smtClean="0"/>
          </a:p>
          <a:p>
            <a:endParaRPr lang="en-US" dirty="0" smtClean="0"/>
          </a:p>
          <a:p>
            <a:r>
              <a:rPr lang="en-US" dirty="0" smtClean="0"/>
              <a:t>In case you are developing a website, the header, footer, left, center and the right section become part of a module.</a:t>
            </a:r>
            <a:endParaRPr lang="en-US" dirty="0" smtClean="0"/>
          </a:p>
          <a:p>
            <a:r>
              <a:rPr lang="en-US" dirty="0" smtClean="0"/>
              <a:t>When you create a new project using the Angular –</a:t>
            </a:r>
            <a:r>
              <a:rPr lang="en-US" dirty="0" err="1" smtClean="0"/>
              <a:t>cli</a:t>
            </a:r>
            <a:r>
              <a:rPr lang="en-US" dirty="0" smtClean="0"/>
              <a:t> command, the </a:t>
            </a:r>
            <a:r>
              <a:rPr lang="en-US" dirty="0" err="1" smtClean="0"/>
              <a:t>ngmodule</a:t>
            </a:r>
            <a:r>
              <a:rPr lang="en-US" dirty="0" smtClean="0"/>
              <a:t> is created in the </a:t>
            </a:r>
            <a:r>
              <a:rPr lang="en-US" dirty="0" err="1" smtClean="0"/>
              <a:t>app.module.ts</a:t>
            </a:r>
            <a:r>
              <a:rPr lang="en-US" dirty="0" smtClean="0"/>
              <a:t> file by default.</a:t>
            </a:r>
            <a:endParaRPr lang="en-US" dirty="0" smtClean="0"/>
          </a:p>
          <a:p>
            <a:endParaRPr lang="en-US" dirty="0" smtClean="0"/>
          </a:p>
          <a:p>
            <a:r>
              <a:rPr lang="en-US" dirty="0" smtClean="0"/>
              <a:t>Declaration</a:t>
            </a:r>
            <a:endParaRPr lang="en-US" dirty="0" smtClean="0"/>
          </a:p>
          <a:p>
            <a:r>
              <a:rPr lang="en-US" dirty="0" smtClean="0"/>
              <a:t>It is an array of components created. If any new component gets created, it will be imported first and the reference will be included in declarations as shown below −</a:t>
            </a:r>
            <a:endParaRPr lang="en-US" dirty="0" smtClean="0"/>
          </a:p>
          <a:p>
            <a:r>
              <a:rPr lang="en-US" sz="1400" dirty="0" smtClean="0"/>
              <a:t>declarations: [</a:t>
            </a:r>
            <a:endParaRPr lang="en-US" sz="1400" dirty="0" smtClean="0"/>
          </a:p>
          <a:p>
            <a:r>
              <a:rPr lang="en-US" sz="1400" dirty="0" smtClean="0"/>
              <a:t>   </a:t>
            </a:r>
            <a:r>
              <a:rPr lang="en-US" sz="1400" dirty="0" err="1" smtClean="0"/>
              <a:t>AppComponent</a:t>
            </a:r>
            <a:r>
              <a:rPr lang="en-US" sz="1400" dirty="0" smtClean="0"/>
              <a:t>,</a:t>
            </a:r>
            <a:endParaRPr lang="en-US" sz="1400" dirty="0" smtClean="0"/>
          </a:p>
          <a:p>
            <a:r>
              <a:rPr lang="en-US" sz="1400" dirty="0" smtClean="0"/>
              <a:t>   </a:t>
            </a:r>
            <a:r>
              <a:rPr lang="en-US" sz="1400" dirty="0" err="1" smtClean="0"/>
              <a:t>NewCmpComponent</a:t>
            </a:r>
            <a:endParaRPr lang="en-US" sz="1400" dirty="0" smtClean="0"/>
          </a:p>
          <a:p>
            <a:r>
              <a:rPr lang="en-US" sz="1400" dirty="0" smtClean="0"/>
              <a:t>]</a:t>
            </a:r>
            <a:endParaRPr lang="en-US" sz="1400" dirty="0" smtClean="0"/>
          </a:p>
          <a:p>
            <a:r>
              <a:rPr lang="en-US" dirty="0" smtClean="0"/>
              <a:t>Import</a:t>
            </a:r>
            <a:endParaRPr lang="en-US" dirty="0" smtClean="0"/>
          </a:p>
          <a:p>
            <a:r>
              <a:rPr lang="en-US" dirty="0" smtClean="0"/>
              <a:t>It is an array of modules required to be used in the application. It can also be used by the components in the Declaration array. For example, right now in the @</a:t>
            </a:r>
            <a:r>
              <a:rPr lang="en-US" dirty="0" err="1" smtClean="0"/>
              <a:t>NgModule</a:t>
            </a:r>
            <a:r>
              <a:rPr lang="en-US" dirty="0" smtClean="0"/>
              <a:t> we see the Browser Module imported</a:t>
            </a:r>
            <a:endParaRPr lang="en-US" dirty="0" smtClean="0"/>
          </a:p>
          <a:p>
            <a:r>
              <a:rPr lang="en-US" dirty="0" smtClean="0"/>
              <a:t>import { </a:t>
            </a:r>
            <a:r>
              <a:rPr lang="en-US" dirty="0" err="1" smtClean="0"/>
              <a:t>FormsModule</a:t>
            </a:r>
            <a:r>
              <a:rPr lang="en-US" dirty="0" smtClean="0"/>
              <a:t> } from '@angular/forms';</a:t>
            </a:r>
            <a:endParaRPr lang="en-US" dirty="0" smtClean="0"/>
          </a:p>
          <a:p>
            <a:r>
              <a:rPr lang="en-US" dirty="0" smtClean="0"/>
              <a:t>The import in the @</a:t>
            </a:r>
            <a:r>
              <a:rPr lang="en-US" dirty="0" err="1" smtClean="0"/>
              <a:t>NgModule</a:t>
            </a:r>
            <a:r>
              <a:rPr lang="en-US" dirty="0" smtClean="0"/>
              <a:t> will be like the following −</a:t>
            </a:r>
            <a:endParaRPr lang="en-US" dirty="0" smtClean="0"/>
          </a:p>
          <a:p>
            <a:r>
              <a:rPr lang="en-US" sz="1400" smtClean="0"/>
              <a:t>imports</a:t>
            </a:r>
            <a:r>
              <a:rPr lang="en-US" sz="1400" dirty="0" smtClean="0"/>
              <a:t>: [</a:t>
            </a:r>
            <a:endParaRPr lang="en-US" sz="1400" dirty="0" smtClean="0"/>
          </a:p>
          <a:p>
            <a:r>
              <a:rPr lang="en-US" sz="1400" dirty="0" smtClean="0"/>
              <a:t>   </a:t>
            </a:r>
            <a:r>
              <a:rPr lang="en-US" sz="1400" dirty="0" err="1" smtClean="0"/>
              <a:t>BrowserModule</a:t>
            </a:r>
            <a:r>
              <a:rPr lang="en-US" sz="1400" dirty="0" smtClean="0"/>
              <a:t>,</a:t>
            </a:r>
            <a:endParaRPr lang="en-US" sz="1400" dirty="0" smtClean="0"/>
          </a:p>
          <a:p>
            <a:r>
              <a:rPr lang="en-US" sz="1400" dirty="0" smtClean="0"/>
              <a:t>   </a:t>
            </a:r>
            <a:r>
              <a:rPr lang="en-US" sz="1400" dirty="0" err="1" smtClean="0"/>
              <a:t>FormsModule</a:t>
            </a:r>
            <a:endParaRPr lang="en-US" sz="1400" dirty="0" smtClean="0"/>
          </a:p>
          <a:p>
            <a:r>
              <a:rPr lang="en-US" sz="1400" dirty="0" smtClean="0"/>
              <a:t>]</a:t>
            </a:r>
            <a:endParaRPr lang="en-US" sz="1400"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85800"/>
            <a:ext cx="8305800" cy="3970318"/>
          </a:xfrm>
          <a:prstGeom prst="rect">
            <a:avLst/>
          </a:prstGeom>
        </p:spPr>
        <p:txBody>
          <a:bodyPr wrap="square">
            <a:spAutoFit/>
          </a:bodyPr>
          <a:lstStyle/>
          <a:p>
            <a:r>
              <a:rPr lang="en-US" dirty="0"/>
              <a:t>Expressions are used to bind application data to HTML. Expressions are written inside double curly braces such as in {{ expression</a:t>
            </a:r>
            <a:r>
              <a:rPr lang="en-US" dirty="0" smtClean="0"/>
              <a:t>}}</a:t>
            </a:r>
            <a:endParaRPr lang="en-US" dirty="0" smtClean="0"/>
          </a:p>
          <a:p>
            <a:endParaRPr lang="en-US" dirty="0"/>
          </a:p>
          <a:p>
            <a:r>
              <a:rPr lang="en-US" dirty="0" smtClean="0"/>
              <a:t> </a:t>
            </a:r>
            <a:r>
              <a:rPr lang="en-US" dirty="0"/>
              <a:t>Using </a:t>
            </a:r>
            <a:r>
              <a:rPr lang="en-US" dirty="0" smtClean="0"/>
              <a:t>numbers:</a:t>
            </a:r>
            <a:endParaRPr lang="en-US" dirty="0" smtClean="0"/>
          </a:p>
          <a:p>
            <a:r>
              <a:rPr lang="en-US" dirty="0" smtClean="0"/>
              <a:t>&lt;p&gt;Expense on Books : {{cost * quantity}} Rs&lt;/p&gt; </a:t>
            </a:r>
            <a:endParaRPr lang="en-US" dirty="0" smtClean="0"/>
          </a:p>
          <a:p>
            <a:endParaRPr lang="en-US" dirty="0"/>
          </a:p>
          <a:p>
            <a:r>
              <a:rPr lang="en-US" dirty="0" smtClean="0"/>
              <a:t>Using Strings:</a:t>
            </a:r>
            <a:endParaRPr lang="en-US" dirty="0"/>
          </a:p>
          <a:p>
            <a:r>
              <a:rPr lang="en-US" dirty="0" smtClean="0"/>
              <a:t>&lt;p&gt;Hello {{</a:t>
            </a:r>
            <a:r>
              <a:rPr lang="en-US" dirty="0" err="1" smtClean="0"/>
              <a:t>student.firstname</a:t>
            </a:r>
            <a:r>
              <a:rPr lang="en-US" dirty="0" smtClean="0"/>
              <a:t> + " " + </a:t>
            </a:r>
            <a:r>
              <a:rPr lang="en-US" dirty="0" err="1" smtClean="0"/>
              <a:t>student.lastname</a:t>
            </a:r>
            <a:r>
              <a:rPr lang="en-US" dirty="0" smtClean="0"/>
              <a:t>}}!&lt;/p&gt;</a:t>
            </a:r>
            <a:endParaRPr lang="en-US" dirty="0" smtClean="0"/>
          </a:p>
          <a:p>
            <a:endParaRPr lang="en-US" dirty="0"/>
          </a:p>
          <a:p>
            <a:r>
              <a:rPr lang="en-US" dirty="0" smtClean="0"/>
              <a:t> </a:t>
            </a:r>
            <a:r>
              <a:rPr lang="en-US" dirty="0"/>
              <a:t>Using </a:t>
            </a:r>
            <a:r>
              <a:rPr lang="en-US" dirty="0" smtClean="0"/>
              <a:t>Object:</a:t>
            </a:r>
            <a:endParaRPr lang="en-US" dirty="0"/>
          </a:p>
          <a:p>
            <a:r>
              <a:rPr lang="en-US" dirty="0" smtClean="0"/>
              <a:t>&lt;p&gt;Roll No: {{</a:t>
            </a:r>
            <a:r>
              <a:rPr lang="en-US" dirty="0" err="1" smtClean="0"/>
              <a:t>student.rollno</a:t>
            </a:r>
            <a:r>
              <a:rPr lang="en-US" dirty="0" smtClean="0"/>
              <a:t>}}&lt;/p&gt;</a:t>
            </a:r>
            <a:endParaRPr lang="en-US" dirty="0" smtClean="0"/>
          </a:p>
          <a:p>
            <a:endParaRPr lang="en-US" dirty="0"/>
          </a:p>
          <a:p>
            <a:r>
              <a:rPr lang="en-US" dirty="0" smtClean="0"/>
              <a:t> </a:t>
            </a:r>
            <a:r>
              <a:rPr lang="en-US" dirty="0"/>
              <a:t>Using </a:t>
            </a:r>
            <a:r>
              <a:rPr lang="en-US" dirty="0" smtClean="0"/>
              <a:t>Array:</a:t>
            </a:r>
            <a:endParaRPr lang="en-US" dirty="0"/>
          </a:p>
          <a:p>
            <a:r>
              <a:rPr lang="en-US" dirty="0" smtClean="0"/>
              <a:t>&lt;p&gt;Marks(Math): {{marks[3]}}&lt;/p&gt;</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85800"/>
            <a:ext cx="7467600" cy="3970318"/>
          </a:xfrm>
          <a:prstGeom prst="rect">
            <a:avLst/>
          </a:prstGeom>
        </p:spPr>
        <p:txBody>
          <a:bodyPr wrap="square">
            <a:spAutoFit/>
          </a:bodyPr>
          <a:lstStyle/>
          <a:p>
            <a:pPr algn="just"/>
            <a:r>
              <a:rPr lang="en-US" dirty="0" smtClean="0"/>
              <a:t>Directives </a:t>
            </a:r>
            <a:r>
              <a:rPr lang="en-US" dirty="0"/>
              <a:t>are used to extend HTML. They are special attributes starting with </a:t>
            </a:r>
            <a:r>
              <a:rPr lang="en-US" b="1" dirty="0" err="1"/>
              <a:t>ng</a:t>
            </a:r>
            <a:r>
              <a:rPr lang="en-US" dirty="0"/>
              <a:t>-prefix. Let us discuss the following directives −</a:t>
            </a:r>
            <a:endParaRPr lang="en-US" dirty="0"/>
          </a:p>
          <a:p>
            <a:pPr algn="just"/>
            <a:r>
              <a:rPr lang="en-US" b="1" dirty="0" err="1"/>
              <a:t>ng</a:t>
            </a:r>
            <a:r>
              <a:rPr lang="en-US" b="1" dirty="0"/>
              <a:t>-app</a:t>
            </a:r>
            <a:r>
              <a:rPr lang="en-US" dirty="0"/>
              <a:t> − This directive starts an </a:t>
            </a:r>
            <a:r>
              <a:rPr lang="en-US" dirty="0" smtClean="0"/>
              <a:t>Angular </a:t>
            </a:r>
            <a:r>
              <a:rPr lang="en-US" dirty="0"/>
              <a:t>Application.</a:t>
            </a:r>
            <a:endParaRPr lang="en-US" dirty="0"/>
          </a:p>
          <a:p>
            <a:pPr algn="just"/>
            <a:r>
              <a:rPr lang="en-US" b="1" dirty="0" err="1"/>
              <a:t>ng</a:t>
            </a:r>
            <a:r>
              <a:rPr lang="en-US" b="1" dirty="0"/>
              <a:t>-init</a:t>
            </a:r>
            <a:r>
              <a:rPr lang="en-US" dirty="0"/>
              <a:t> − This directive initializes application data.</a:t>
            </a:r>
            <a:endParaRPr lang="en-US" dirty="0"/>
          </a:p>
          <a:p>
            <a:pPr algn="just"/>
            <a:r>
              <a:rPr lang="en-US" b="1" dirty="0" err="1"/>
              <a:t>ng</a:t>
            </a:r>
            <a:r>
              <a:rPr lang="en-US" b="1" dirty="0"/>
              <a:t>-model</a:t>
            </a:r>
            <a:r>
              <a:rPr lang="en-US" dirty="0"/>
              <a:t> − This directive defines the model that is variable to be used in </a:t>
            </a:r>
            <a:r>
              <a:rPr lang="en-US" dirty="0" smtClean="0"/>
              <a:t>Angular.</a:t>
            </a:r>
            <a:endParaRPr lang="en-US" dirty="0"/>
          </a:p>
          <a:p>
            <a:pPr algn="just"/>
            <a:r>
              <a:rPr lang="en-US" b="1" dirty="0" err="1"/>
              <a:t>ng</a:t>
            </a:r>
            <a:r>
              <a:rPr lang="en-US" b="1" dirty="0"/>
              <a:t>-repeat</a:t>
            </a:r>
            <a:r>
              <a:rPr lang="en-US" dirty="0"/>
              <a:t> − This directive repeats HTML elements for each item in a collection</a:t>
            </a:r>
            <a:r>
              <a:rPr lang="en-US" dirty="0" smtClean="0"/>
              <a:t>.</a:t>
            </a:r>
            <a:endParaRPr lang="en-US" dirty="0" smtClean="0"/>
          </a:p>
          <a:p>
            <a:pPr algn="just"/>
            <a:endParaRPr lang="en-US" dirty="0"/>
          </a:p>
          <a:p>
            <a:pPr algn="just"/>
            <a:endParaRPr lang="en-US" dirty="0" smtClean="0"/>
          </a:p>
          <a:p>
            <a:pPr algn="just"/>
            <a:r>
              <a:rPr lang="en-US" dirty="0" smtClean="0"/>
              <a:t> </a:t>
            </a:r>
            <a:r>
              <a:rPr lang="en-US" dirty="0"/>
              <a:t>The </a:t>
            </a:r>
            <a:r>
              <a:rPr lang="en-US" dirty="0" err="1"/>
              <a:t>ng</a:t>
            </a:r>
            <a:r>
              <a:rPr lang="en-US" dirty="0"/>
              <a:t>-app directive starts an </a:t>
            </a:r>
            <a:r>
              <a:rPr lang="en-US" dirty="0" smtClean="0"/>
              <a:t>Angular </a:t>
            </a:r>
            <a:r>
              <a:rPr lang="en-US" dirty="0"/>
              <a:t>Application. It defines the root element. It automatically initializes or bootstraps the application when the web page containing </a:t>
            </a:r>
            <a:r>
              <a:rPr lang="en-US" dirty="0" smtClean="0"/>
              <a:t>Angular </a:t>
            </a:r>
            <a:r>
              <a:rPr lang="en-US" dirty="0"/>
              <a:t>Application is loaded. It is also used to load various </a:t>
            </a:r>
            <a:r>
              <a:rPr lang="en-US" dirty="0" smtClean="0"/>
              <a:t>Angular </a:t>
            </a:r>
            <a:r>
              <a:rPr lang="en-US" dirty="0"/>
              <a:t>modules in </a:t>
            </a:r>
            <a:r>
              <a:rPr lang="en-US" dirty="0" smtClean="0"/>
              <a:t>Angular </a:t>
            </a:r>
            <a:r>
              <a:rPr lang="en-US" dirty="0"/>
              <a:t>Application.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5485348" cy="6740307"/>
          </a:xfrm>
          <a:prstGeom prst="rect">
            <a:avLst/>
          </a:prstGeom>
          <a:noFill/>
        </p:spPr>
        <p:txBody>
          <a:bodyPr wrap="none" rtlCol="0">
            <a:spAutoFit/>
          </a:bodyPr>
          <a:lstStyle/>
          <a:p>
            <a:r>
              <a:rPr lang="en-US" dirty="0" smtClean="0"/>
              <a:t>Angular is application for tree of components</a:t>
            </a:r>
            <a:endParaRPr lang="en-US" dirty="0" smtClean="0"/>
          </a:p>
          <a:p>
            <a:r>
              <a:rPr lang="en-US" dirty="0" smtClean="0"/>
              <a:t>Angular Applications are Modular</a:t>
            </a:r>
            <a:endParaRPr lang="en-US" dirty="0" smtClean="0"/>
          </a:p>
          <a:p>
            <a:r>
              <a:rPr lang="en-US" dirty="0" smtClean="0"/>
              <a:t>Every Angular App has at least one module: the root app</a:t>
            </a:r>
            <a:endParaRPr lang="en-US" dirty="0" smtClean="0"/>
          </a:p>
          <a:p>
            <a:endParaRPr lang="en-US" dirty="0"/>
          </a:p>
          <a:p>
            <a:r>
              <a:rPr lang="en-US" dirty="0" smtClean="0"/>
              <a:t>Each Application has:</a:t>
            </a:r>
            <a:endParaRPr lang="en-US" dirty="0" smtClean="0"/>
          </a:p>
          <a:p>
            <a:r>
              <a:rPr lang="en-US" dirty="0" smtClean="0"/>
              <a:t>Declarations:</a:t>
            </a:r>
            <a:endParaRPr lang="en-US" dirty="0" smtClean="0"/>
          </a:p>
          <a:p>
            <a:r>
              <a:rPr lang="en-US" dirty="0" smtClean="0"/>
              <a:t>Exports:</a:t>
            </a:r>
            <a:endParaRPr lang="en-US" dirty="0" smtClean="0"/>
          </a:p>
          <a:p>
            <a:r>
              <a:rPr lang="en-US" dirty="0" smtClean="0"/>
              <a:t>Imports:</a:t>
            </a:r>
            <a:endParaRPr lang="en-US" dirty="0" smtClean="0"/>
          </a:p>
          <a:p>
            <a:r>
              <a:rPr lang="en-US" dirty="0" smtClean="0"/>
              <a:t>Providers:</a:t>
            </a:r>
            <a:endParaRPr lang="en-US" dirty="0" smtClean="0"/>
          </a:p>
          <a:p>
            <a:endParaRPr lang="en-US" dirty="0"/>
          </a:p>
          <a:p>
            <a:endParaRPr lang="en-US" dirty="0" smtClean="0"/>
          </a:p>
          <a:p>
            <a:r>
              <a:rPr lang="en-US" dirty="0" smtClean="0"/>
              <a:t>Metadata:</a:t>
            </a:r>
            <a:endParaRPr lang="en-US" dirty="0" smtClean="0"/>
          </a:p>
          <a:p>
            <a:r>
              <a:rPr lang="en-US" dirty="0" smtClean="0"/>
              <a:t>Tell Angular how to process a class.</a:t>
            </a:r>
            <a:endParaRPr lang="en-US" dirty="0" smtClean="0"/>
          </a:p>
          <a:p>
            <a:r>
              <a:rPr lang="en-US" dirty="0" smtClean="0"/>
              <a:t>Selector:</a:t>
            </a:r>
            <a:endParaRPr lang="en-US" dirty="0" smtClean="0"/>
          </a:p>
          <a:p>
            <a:r>
              <a:rPr lang="en-US" dirty="0" err="1" smtClean="0"/>
              <a:t>TemplateURL</a:t>
            </a:r>
            <a:endParaRPr lang="en-US" dirty="0" smtClean="0"/>
          </a:p>
          <a:p>
            <a:r>
              <a:rPr lang="en-US" dirty="0" smtClean="0"/>
              <a:t>Providers:</a:t>
            </a:r>
            <a:endParaRPr lang="en-US" dirty="0" smtClean="0"/>
          </a:p>
          <a:p>
            <a:endParaRPr lang="en-US" dirty="0"/>
          </a:p>
          <a:p>
            <a:r>
              <a:rPr lang="en-US" dirty="0" smtClean="0"/>
              <a:t>Other </a:t>
            </a:r>
            <a:r>
              <a:rPr lang="en-US" dirty="0" err="1" smtClean="0"/>
              <a:t>Metdata</a:t>
            </a:r>
            <a:r>
              <a:rPr lang="en-US" dirty="0" smtClean="0"/>
              <a:t> decorators include:</a:t>
            </a:r>
            <a:endParaRPr lang="en-US" dirty="0" smtClean="0"/>
          </a:p>
          <a:p>
            <a:r>
              <a:rPr lang="en-US" dirty="0" smtClean="0"/>
              <a:t>@</a:t>
            </a:r>
            <a:r>
              <a:rPr lang="en-US" dirty="0" err="1" smtClean="0"/>
              <a:t>injectable</a:t>
            </a:r>
            <a:r>
              <a:rPr lang="en-US" dirty="0" smtClean="0"/>
              <a:t>, @Input, @Output</a:t>
            </a:r>
            <a:endParaRPr lang="en-US" dirty="0" smtClean="0"/>
          </a:p>
          <a:p>
            <a:endParaRPr lang="en-US" dirty="0" smtClean="0"/>
          </a:p>
          <a:p>
            <a:endParaRPr lang="en-US" dirty="0" smtClean="0"/>
          </a:p>
          <a:p>
            <a:endParaRPr lang="en-US" dirty="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153400" cy="2862322"/>
          </a:xfrm>
          <a:prstGeom prst="rect">
            <a:avLst/>
          </a:prstGeom>
        </p:spPr>
        <p:txBody>
          <a:bodyPr wrap="square">
            <a:spAutoFit/>
          </a:bodyPr>
          <a:lstStyle/>
          <a:p>
            <a:r>
              <a:rPr lang="en-US" dirty="0" smtClean="0"/>
              <a:t>Example of angular 6 element</a:t>
            </a:r>
            <a:endParaRPr lang="en-US" dirty="0" smtClean="0"/>
          </a:p>
          <a:p>
            <a:r>
              <a:rPr lang="en-US" dirty="0" smtClean="0"/>
              <a:t>Now let’s begin with new component</a:t>
            </a:r>
            <a:endParaRPr lang="en-US" dirty="0" smtClean="0"/>
          </a:p>
          <a:p>
            <a:endParaRPr lang="en-US" dirty="0" smtClean="0"/>
          </a:p>
          <a:p>
            <a:r>
              <a:rPr lang="en-US" dirty="0" smtClean="0"/>
              <a:t>Step1 : Ng g c temp</a:t>
            </a:r>
            <a:endParaRPr lang="en-US" dirty="0" smtClean="0"/>
          </a:p>
          <a:p>
            <a:endParaRPr lang="en-US" dirty="0" smtClean="0"/>
          </a:p>
          <a:p>
            <a:r>
              <a:rPr lang="en-US" b="1" dirty="0" smtClean="0"/>
              <a:t> Components</a:t>
            </a:r>
            <a:r>
              <a:rPr lang="en-US" dirty="0" smtClean="0"/>
              <a:t> are the most basic UI building block of an </a:t>
            </a:r>
            <a:r>
              <a:rPr lang="en-US" b="1" dirty="0" smtClean="0"/>
              <a:t>Angular</a:t>
            </a:r>
            <a:r>
              <a:rPr lang="en-US" dirty="0" smtClean="0"/>
              <a:t> app. An </a:t>
            </a:r>
            <a:r>
              <a:rPr lang="en-US" b="1" dirty="0" smtClean="0"/>
              <a:t>Angular</a:t>
            </a:r>
            <a:r>
              <a:rPr lang="en-US" dirty="0" smtClean="0"/>
              <a:t> app contains a tree of </a:t>
            </a:r>
            <a:r>
              <a:rPr lang="en-US" b="1" dirty="0" smtClean="0"/>
              <a:t>Angular components.</a:t>
            </a:r>
            <a:endParaRPr lang="en-US" b="1" dirty="0" smtClean="0"/>
          </a:p>
          <a:p>
            <a:endParaRPr lang="en-US" b="1" dirty="0" smtClean="0"/>
          </a:p>
          <a:p>
            <a:endParaRPr lang="en-US" dirty="0" smtClean="0"/>
          </a:p>
          <a:p>
            <a:endParaRPr lang="en-US" dirty="0"/>
          </a:p>
        </p:txBody>
      </p:sp>
      <p:sp>
        <p:nvSpPr>
          <p:cNvPr id="3" name="Rectangle 2"/>
          <p:cNvSpPr/>
          <p:nvPr/>
        </p:nvSpPr>
        <p:spPr>
          <a:xfrm>
            <a:off x="609600" y="2590800"/>
            <a:ext cx="6781800" cy="369332"/>
          </a:xfrm>
          <a:prstGeom prst="rect">
            <a:avLst/>
          </a:prstGeom>
        </p:spPr>
        <p:txBody>
          <a:bodyPr wrap="square">
            <a:spAutoFit/>
          </a:bodyPr>
          <a:lstStyle/>
          <a:p>
            <a:r>
              <a:rPr lang="en-US" dirty="0" smtClean="0"/>
              <a:t>A </a:t>
            </a:r>
            <a:r>
              <a:rPr lang="en-US" i="1" dirty="0" smtClean="0"/>
              <a:t>component</a:t>
            </a:r>
            <a:r>
              <a:rPr lang="en-US" dirty="0" smtClean="0"/>
              <a:t> controls a patch of screen called a </a:t>
            </a:r>
            <a:r>
              <a:rPr lang="en-US" i="1" dirty="0" smtClean="0"/>
              <a:t>view</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38200" y="457200"/>
            <a:ext cx="6553200" cy="612475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After Angular Installation</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Create Component and Overview</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&lt;app-root&gt; Root component</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Single component contains “app”.</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App.component.css</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App.component.html</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App.component.spec.ts</a:t>
            </a: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(logic)</a:t>
            </a:r>
            <a:endParaRPr lang="en-US" sz="1200" dirty="0">
              <a:latin typeface="Arial" panose="020B0604020202020204" pitchFamily="34" charset="0"/>
              <a:ea typeface="Calibri" panose="020F050202020403020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200" b="0" i="0" u="none" strike="noStrike" cap="none" normalizeH="0" baseline="0" dirty="0" smtClean="0">
              <a:ln>
                <a:noFill/>
              </a:ln>
              <a:solidFill>
                <a:schemeClr val="tx1"/>
              </a:solidFill>
              <a:effectLst/>
              <a:latin typeface="Arial" panose="020B0604020202020204" pitchFamily="34" charset="0"/>
              <a:ea typeface="Calibri" panose="020F050202020403020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Above three files provide functionality</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Add !!!</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See change.</a:t>
            </a:r>
            <a:endPar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App.component.ts</a:t>
            </a: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title = '</a:t>
            </a: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FirstAppApp</a:t>
            </a: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appcompoent.css:</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h1 {</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color:green</a:t>
            </a: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3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4097" name="Picture 1"/>
          <p:cNvPicPr>
            <a:picLocks noChangeAspect="1" noChangeArrowheads="1"/>
          </p:cNvPicPr>
          <p:nvPr/>
        </p:nvPicPr>
        <p:blipFill>
          <a:blip r:embed="rId1" cstate="print"/>
          <a:srcRect/>
          <a:stretch>
            <a:fillRect/>
          </a:stretch>
        </p:blipFill>
        <p:spPr bwMode="auto">
          <a:xfrm>
            <a:off x="4114800" y="5638800"/>
            <a:ext cx="4648200" cy="885825"/>
          </a:xfrm>
          <a:prstGeom prst="rect">
            <a:avLst/>
          </a:prstGeom>
          <a:noFill/>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2.png"/>
          <p:cNvPicPr>
            <a:picLocks noChangeAspect="1" noChangeArrowheads="1"/>
          </p:cNvPicPr>
          <p:nvPr/>
        </p:nvPicPr>
        <p:blipFill>
          <a:blip r:embed="rId1" cstate="print"/>
          <a:srcRect/>
          <a:stretch>
            <a:fillRect/>
          </a:stretch>
        </p:blipFill>
        <p:spPr bwMode="auto">
          <a:xfrm>
            <a:off x="609600" y="1219200"/>
            <a:ext cx="8040687" cy="41052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086600" cy="4247317"/>
          </a:xfrm>
          <a:prstGeom prst="rect">
            <a:avLst/>
          </a:prstGeom>
          <a:noFill/>
        </p:spPr>
        <p:txBody>
          <a:bodyPr wrap="square" rtlCol="0">
            <a:spAutoFit/>
          </a:bodyPr>
          <a:lstStyle/>
          <a:p>
            <a:endParaRPr lang="en-US" dirty="0" smtClean="0"/>
          </a:p>
          <a:p>
            <a:r>
              <a:rPr lang="en-US" b="1" dirty="0" smtClean="0">
                <a:solidFill>
                  <a:schemeClr val="accent1">
                    <a:lumMod val="75000"/>
                  </a:schemeClr>
                </a:solidFill>
              </a:rPr>
              <a:t>Creating </a:t>
            </a:r>
            <a:r>
              <a:rPr lang="en-US" b="1" dirty="0">
                <a:solidFill>
                  <a:schemeClr val="accent1">
                    <a:lumMod val="75000"/>
                  </a:schemeClr>
                </a:solidFill>
              </a:rPr>
              <a:t>your own component:</a:t>
            </a:r>
            <a:endParaRPr lang="en-US" dirty="0">
              <a:solidFill>
                <a:schemeClr val="accent1">
                  <a:lumMod val="75000"/>
                </a:schemeClr>
              </a:solidFill>
            </a:endParaRPr>
          </a:p>
          <a:p>
            <a:r>
              <a:rPr lang="en-US" dirty="0"/>
              <a:t>Every component has html </a:t>
            </a:r>
            <a:r>
              <a:rPr lang="en-US" dirty="0" err="1"/>
              <a:t>ts</a:t>
            </a:r>
            <a:r>
              <a:rPr lang="en-US" dirty="0"/>
              <a:t> &amp; </a:t>
            </a:r>
            <a:r>
              <a:rPr lang="en-US" dirty="0" err="1"/>
              <a:t>css</a:t>
            </a:r>
            <a:r>
              <a:rPr lang="en-US" dirty="0"/>
              <a:t> files:</a:t>
            </a:r>
            <a:endParaRPr lang="en-US" dirty="0"/>
          </a:p>
          <a:p>
            <a:r>
              <a:rPr lang="en-US" b="1" dirty="0">
                <a:solidFill>
                  <a:schemeClr val="accent1">
                    <a:lumMod val="75000"/>
                  </a:schemeClr>
                </a:solidFill>
              </a:rPr>
              <a:t>Binding data to component class:</a:t>
            </a:r>
            <a:endParaRPr lang="en-US" dirty="0">
              <a:solidFill>
                <a:schemeClr val="accent1">
                  <a:lumMod val="75000"/>
                </a:schemeClr>
              </a:solidFill>
            </a:endParaRPr>
          </a:p>
          <a:p>
            <a:r>
              <a:rPr lang="en-US" dirty="0"/>
              <a:t>&lt;p&gt;</a:t>
            </a:r>
            <a:endParaRPr lang="en-US" dirty="0"/>
          </a:p>
          <a:p>
            <a:r>
              <a:rPr lang="en-US" dirty="0"/>
              <a:t>  date works!  {{ message }}</a:t>
            </a:r>
            <a:endParaRPr lang="en-US" dirty="0"/>
          </a:p>
          <a:p>
            <a:r>
              <a:rPr lang="en-US" dirty="0"/>
              <a:t>&lt;/p&gt;</a:t>
            </a:r>
            <a:endParaRPr lang="en-US" dirty="0"/>
          </a:p>
          <a:p>
            <a:r>
              <a:rPr lang="en-US" dirty="0"/>
              <a:t> </a:t>
            </a:r>
            <a:endParaRPr lang="en-US" dirty="0"/>
          </a:p>
          <a:p>
            <a:r>
              <a:rPr lang="en-US" dirty="0"/>
              <a:t>export class </a:t>
            </a:r>
            <a:r>
              <a:rPr lang="en-US" dirty="0" err="1"/>
              <a:t>DateComponent</a:t>
            </a:r>
            <a:r>
              <a:rPr lang="en-US" dirty="0"/>
              <a:t> implements </a:t>
            </a:r>
            <a:r>
              <a:rPr lang="en-US" dirty="0" err="1"/>
              <a:t>OnInit</a:t>
            </a:r>
            <a:r>
              <a:rPr lang="en-US" dirty="0"/>
              <a:t> {</a:t>
            </a:r>
            <a:endParaRPr lang="en-US" dirty="0"/>
          </a:p>
          <a:p>
            <a:r>
              <a:rPr lang="en-US" dirty="0"/>
              <a:t> </a:t>
            </a:r>
            <a:endParaRPr lang="en-US" dirty="0"/>
          </a:p>
          <a:p>
            <a:r>
              <a:rPr lang="en-US" dirty="0"/>
              <a:t>  message: string = "hello";</a:t>
            </a:r>
            <a:endParaRPr lang="en-US" dirty="0"/>
          </a:p>
          <a:p>
            <a:r>
              <a:rPr lang="en-US" dirty="0"/>
              <a:t> </a:t>
            </a:r>
            <a:endParaRPr lang="en-US" dirty="0"/>
          </a:p>
          <a:p>
            <a:r>
              <a:rPr lang="en-US" dirty="0"/>
              <a:t>message: string = new Date().</a:t>
            </a:r>
            <a:r>
              <a:rPr lang="en-US" dirty="0" err="1"/>
              <a:t>toDateString</a:t>
            </a:r>
            <a:r>
              <a:rPr lang="en-US" dirty="0"/>
              <a:t>();</a:t>
            </a:r>
            <a:endParaRPr lang="en-US" dirty="0"/>
          </a:p>
          <a:p>
            <a:r>
              <a:rPr lang="en-US" dirty="0"/>
              <a:t>Output:  date works! Sat Nov 10 2018</a:t>
            </a:r>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914400" y="685800"/>
            <a:ext cx="7315200" cy="369331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1" i="0" u="none" strike="noStrike" cap="none" normalizeH="0" baseline="0" dirty="0" smtClean="0">
                <a:ln>
                  <a:noFill/>
                </a:ln>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Data binding and </a:t>
            </a:r>
            <a:r>
              <a:rPr kumimoji="0" lang="en-US" b="1" i="0" u="none" strike="noStrike" cap="none" normalizeH="0" baseline="0" dirty="0" err="1" smtClean="0">
                <a:ln>
                  <a:noFill/>
                </a:ln>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rPr>
              <a:t>async</a:t>
            </a:r>
            <a:endParaRPr kumimoji="0" lang="en-US" b="1" i="0" u="none" strike="noStrike" cap="none" normalizeH="0" baseline="0" dirty="0" smtClean="0">
              <a:ln>
                <a:noFill/>
              </a:ln>
              <a:solidFill>
                <a:schemeClr val="accent1">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DateComponent</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message: string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constructor()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//Angular6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setInterval</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setInterval</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let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new Date();</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this.message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},1000</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020874" cy="923330"/>
          </a:xfrm>
          <a:prstGeom prst="rect">
            <a:avLst/>
          </a:prstGeom>
          <a:noFill/>
        </p:spPr>
        <p:txBody>
          <a:bodyPr wrap="none" rtlCol="0">
            <a:spAutoFit/>
          </a:bodyPr>
          <a:lstStyle/>
          <a:p>
            <a:r>
              <a:rPr lang="en-US" b="1" dirty="0" smtClean="0">
                <a:solidFill>
                  <a:schemeClr val="accent1">
                    <a:lumMod val="75000"/>
                  </a:schemeClr>
                </a:solidFill>
              </a:rPr>
              <a:t>Angular Templates:</a:t>
            </a:r>
            <a:endParaRPr lang="en-US" b="1" dirty="0" smtClean="0">
              <a:solidFill>
                <a:schemeClr val="accent1">
                  <a:lumMod val="75000"/>
                </a:schemeClr>
              </a:solidFill>
            </a:endParaRPr>
          </a:p>
          <a:p>
            <a:endParaRPr lang="en-US" b="1" dirty="0" smtClean="0">
              <a:solidFill>
                <a:schemeClr val="accent1">
                  <a:lumMod val="75000"/>
                </a:schemeClr>
              </a:solidFill>
            </a:endParaRPr>
          </a:p>
          <a:p>
            <a:endParaRPr lang="en-US" b="1" dirty="0">
              <a:solidFill>
                <a:schemeClr val="accent1">
                  <a:lumMod val="75000"/>
                </a:schemeClr>
              </a:solidFill>
            </a:endParaRPr>
          </a:p>
        </p:txBody>
      </p:sp>
      <p:pic>
        <p:nvPicPr>
          <p:cNvPr id="7169" name="Picture 1"/>
          <p:cNvPicPr>
            <a:picLocks noChangeAspect="1" noChangeArrowheads="1"/>
          </p:cNvPicPr>
          <p:nvPr/>
        </p:nvPicPr>
        <p:blipFill>
          <a:blip r:embed="rId1" cstate="print"/>
          <a:srcRect/>
          <a:stretch>
            <a:fillRect/>
          </a:stretch>
        </p:blipFill>
        <p:spPr bwMode="auto">
          <a:xfrm>
            <a:off x="1120334" y="838200"/>
            <a:ext cx="7004854" cy="52578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3989875" cy="3970318"/>
          </a:xfrm>
          <a:prstGeom prst="rect">
            <a:avLst/>
          </a:prstGeom>
          <a:noFill/>
        </p:spPr>
        <p:txBody>
          <a:bodyPr wrap="none" rtlCol="0">
            <a:spAutoFit/>
          </a:bodyPr>
          <a:lstStyle/>
          <a:p>
            <a:r>
              <a:rPr lang="en-US" b="1" dirty="0" smtClean="0"/>
              <a:t>Template </a:t>
            </a:r>
            <a:r>
              <a:rPr lang="en-US" b="1" dirty="0"/>
              <a:t>Interpolation:</a:t>
            </a:r>
            <a:endParaRPr lang="en-US" dirty="0"/>
          </a:p>
          <a:p>
            <a:r>
              <a:rPr lang="en-US" dirty="0"/>
              <a:t>{{ </a:t>
            </a:r>
            <a:r>
              <a:rPr lang="en-US" dirty="0" err="1"/>
              <a:t>someNo</a:t>
            </a:r>
            <a:r>
              <a:rPr lang="en-US" dirty="0"/>
              <a:t> + 1 }}</a:t>
            </a:r>
            <a:endParaRPr lang="en-US" dirty="0"/>
          </a:p>
          <a:p>
            <a:r>
              <a:rPr lang="en-US" dirty="0"/>
              <a:t>message: string ;</a:t>
            </a:r>
            <a:endParaRPr lang="en-US" dirty="0"/>
          </a:p>
          <a:p>
            <a:r>
              <a:rPr lang="en-US" dirty="0"/>
              <a:t> </a:t>
            </a:r>
            <a:r>
              <a:rPr lang="en-US" dirty="0" err="1"/>
              <a:t>someNo</a:t>
            </a:r>
            <a:r>
              <a:rPr lang="en-US" dirty="0"/>
              <a:t> : number = 10</a:t>
            </a:r>
            <a:r>
              <a:rPr lang="en-US" dirty="0" smtClean="0"/>
              <a:t>;</a:t>
            </a:r>
            <a:endParaRPr lang="en-US" dirty="0" smtClean="0"/>
          </a:p>
          <a:p>
            <a:endParaRPr lang="en-US" dirty="0"/>
          </a:p>
          <a:p>
            <a:endParaRPr lang="en-US" dirty="0"/>
          </a:p>
          <a:p>
            <a:r>
              <a:rPr lang="en-US" dirty="0" smtClean="0"/>
              <a:t>--</a:t>
            </a:r>
            <a:endParaRPr lang="en-US" dirty="0" smtClean="0"/>
          </a:p>
          <a:p>
            <a:endParaRPr lang="en-US" dirty="0"/>
          </a:p>
          <a:p>
            <a:endParaRPr lang="en-US" dirty="0"/>
          </a:p>
          <a:p>
            <a:r>
              <a:rPr lang="en-US" dirty="0"/>
              <a:t>{{ </a:t>
            </a:r>
            <a:r>
              <a:rPr lang="en-US" dirty="0" err="1"/>
              <a:t>addTwoNumbers</a:t>
            </a:r>
            <a:r>
              <a:rPr lang="en-US" dirty="0"/>
              <a:t>(1,8)}}</a:t>
            </a:r>
            <a:endParaRPr lang="en-US" dirty="0"/>
          </a:p>
          <a:p>
            <a:r>
              <a:rPr lang="en-US" dirty="0" err="1"/>
              <a:t>addTwoNumbers</a:t>
            </a:r>
            <a:r>
              <a:rPr lang="en-US" dirty="0"/>
              <a:t>(a: number, b:number){</a:t>
            </a:r>
            <a:endParaRPr lang="en-US" dirty="0"/>
          </a:p>
          <a:p>
            <a:r>
              <a:rPr lang="en-US" dirty="0"/>
              <a:t>  return </a:t>
            </a:r>
            <a:r>
              <a:rPr lang="en-US" dirty="0" err="1"/>
              <a:t>a+b</a:t>
            </a:r>
            <a:r>
              <a:rPr lang="en-US" dirty="0"/>
              <a:t>;</a:t>
            </a:r>
            <a:endParaRPr lang="en-US" dirty="0"/>
          </a:p>
          <a:p>
            <a:r>
              <a:rPr lang="en-US" dirty="0"/>
              <a:t>  }</a:t>
            </a:r>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838200" y="304800"/>
            <a:ext cx="7848600" cy="618630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1" i="0" u="none" strike="noStrike" cap="none" normalizeH="0" baseline="0" dirty="0" err="1"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rPr>
              <a:t>ngFor</a:t>
            </a:r>
            <a:r>
              <a:rPr kumimoji="0" lang="en-US"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rPr>
              <a:t>:</a:t>
            </a:r>
            <a:endParaRPr kumimoji="0" lang="en-US"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b="1" i="0" u="none" strike="noStrike" cap="none" normalizeH="0" baseline="0" dirty="0" smtClean="0">
              <a:ln>
                <a:noFill/>
              </a:ln>
              <a:solidFill>
                <a:schemeClr val="accent1">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&lt;div&gt;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&lt;h1&gt; {{ user.name }} &lt;/h1&gt;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&lt;h2&gt;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user.title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&lt;/h2&gt;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&lt;h3&gt;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user.address</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&lt;/h3&gt;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 &lt;h4&gt;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[0] }}  &lt;/h4&gt;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&lt;h4&gt;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[1] }}  &lt;/h4&gt;  --&gt;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&lt;h4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ngFor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="let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phoneNo</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of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phoneNo</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}}&lt;/h4&gt;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&lt;/div&gt;</a:t>
            </a:r>
            <a:endPar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this.user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name: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HelloTeamm</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title: 'Developer',</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address: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phone: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'158932142',</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'158932142',</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7162800" cy="2339102"/>
          </a:xfrm>
          <a:prstGeom prst="rect">
            <a:avLst/>
          </a:prstGeom>
        </p:spPr>
        <p:txBody>
          <a:bodyPr wrap="square">
            <a:spAutoFit/>
          </a:bodyPr>
          <a:lstStyle/>
          <a:p>
            <a:r>
              <a:rPr lang="en-US" sz="2000" b="1" dirty="0">
                <a:solidFill>
                  <a:srgbClr val="0070C0"/>
                </a:solidFill>
              </a:rPr>
              <a:t>Directives</a:t>
            </a:r>
            <a:r>
              <a:rPr lang="en-US" sz="2000" b="1" dirty="0" smtClean="0">
                <a:solidFill>
                  <a:srgbClr val="0070C0"/>
                </a:solidFill>
              </a:rPr>
              <a:t>:</a:t>
            </a:r>
            <a:endParaRPr lang="en-US" sz="2000" b="1" dirty="0" smtClean="0">
              <a:solidFill>
                <a:srgbClr val="0070C0"/>
              </a:solidFill>
            </a:endParaRPr>
          </a:p>
          <a:p>
            <a:r>
              <a:rPr lang="en-US" dirty="0" err="1" smtClean="0"/>
              <a:t>AngularJS</a:t>
            </a:r>
            <a:r>
              <a:rPr lang="en-US" dirty="0" smtClean="0"/>
              <a:t> directives are extended </a:t>
            </a:r>
            <a:r>
              <a:rPr lang="en-US" b="1" dirty="0" smtClean="0"/>
              <a:t>HTML</a:t>
            </a:r>
            <a:r>
              <a:rPr lang="en-US" dirty="0" smtClean="0"/>
              <a:t> attributes with the prefix </a:t>
            </a:r>
            <a:r>
              <a:rPr lang="en-US" dirty="0" err="1" smtClean="0"/>
              <a:t>ng</a:t>
            </a:r>
            <a:r>
              <a:rPr lang="en-US" dirty="0" smtClean="0"/>
              <a:t>- . The </a:t>
            </a:r>
            <a:r>
              <a:rPr lang="en-US" b="1" dirty="0" err="1" smtClean="0"/>
              <a:t>ng</a:t>
            </a:r>
            <a:r>
              <a:rPr lang="en-US" b="1" dirty="0" smtClean="0"/>
              <a:t>-app directive initializes</a:t>
            </a:r>
            <a:r>
              <a:rPr lang="en-US" dirty="0" smtClean="0"/>
              <a:t> an </a:t>
            </a:r>
            <a:r>
              <a:rPr lang="en-US" dirty="0" err="1" smtClean="0"/>
              <a:t>AngularJS</a:t>
            </a:r>
            <a:r>
              <a:rPr lang="en-US" dirty="0" smtClean="0"/>
              <a:t> application. The </a:t>
            </a:r>
            <a:r>
              <a:rPr lang="en-US" b="1" dirty="0" err="1" smtClean="0"/>
              <a:t>ng</a:t>
            </a:r>
            <a:r>
              <a:rPr lang="en-US" b="1" dirty="0" smtClean="0"/>
              <a:t>-model directive</a:t>
            </a:r>
            <a:r>
              <a:rPr lang="en-US" dirty="0" smtClean="0"/>
              <a:t> binds the value of </a:t>
            </a:r>
            <a:r>
              <a:rPr lang="en-US" b="1" dirty="0" smtClean="0"/>
              <a:t>HTML</a:t>
            </a:r>
            <a:r>
              <a:rPr lang="en-US" dirty="0" smtClean="0"/>
              <a:t> controls (input, select, </a:t>
            </a:r>
            <a:r>
              <a:rPr lang="en-US" dirty="0" err="1" smtClean="0"/>
              <a:t>textarea</a:t>
            </a:r>
            <a:r>
              <a:rPr lang="en-US" dirty="0" smtClean="0"/>
              <a:t>) to application data.</a:t>
            </a:r>
            <a:endParaRPr lang="en-US" dirty="0"/>
          </a:p>
          <a:p>
            <a:r>
              <a:rPr lang="en-US" dirty="0" err="1"/>
              <a:t>Backtiks</a:t>
            </a:r>
            <a:r>
              <a:rPr lang="en-US" dirty="0"/>
              <a:t> can be used to make more lines and readable</a:t>
            </a:r>
            <a:r>
              <a:rPr lang="en-US" dirty="0" smtClean="0"/>
              <a:t>.</a:t>
            </a:r>
            <a:endParaRPr lang="en-US" dirty="0" smtClean="0"/>
          </a:p>
          <a:p>
            <a:endParaRPr lang="en-US" dirty="0"/>
          </a:p>
          <a:p>
            <a:endParaRPr lang="en-US" dirty="0"/>
          </a:p>
        </p:txBody>
      </p:sp>
      <p:pic>
        <p:nvPicPr>
          <p:cNvPr id="10241" name="Picture 1"/>
          <p:cNvPicPr>
            <a:picLocks noChangeAspect="1" noChangeArrowheads="1"/>
          </p:cNvPicPr>
          <p:nvPr/>
        </p:nvPicPr>
        <p:blipFill>
          <a:blip r:embed="rId1" cstate="print"/>
          <a:srcRect/>
          <a:stretch>
            <a:fillRect/>
          </a:stretch>
        </p:blipFill>
        <p:spPr bwMode="auto">
          <a:xfrm>
            <a:off x="2895600" y="2279072"/>
            <a:ext cx="5029200" cy="411479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85800" y="533400"/>
            <a:ext cx="5410200" cy="1754326"/>
          </a:xfrm>
          <a:prstGeom prst="rect">
            <a:avLst/>
          </a:prstGeom>
          <a:noFill/>
        </p:spPr>
        <p:txBody>
          <a:bodyPr wrap="square" rtlCol="0">
            <a:spAutoFit/>
          </a:bodyPr>
          <a:lstStyle/>
          <a:p>
            <a:r>
              <a:rPr lang="en-US" b="1" dirty="0" smtClean="0">
                <a:solidFill>
                  <a:schemeClr val="accent1">
                    <a:lumMod val="75000"/>
                  </a:schemeClr>
                </a:solidFill>
              </a:rPr>
              <a:t>Include Bootstrap:</a:t>
            </a:r>
            <a:endParaRPr lang="en-US" b="1" dirty="0" smtClean="0">
              <a:solidFill>
                <a:schemeClr val="accent1">
                  <a:lumMod val="75000"/>
                </a:schemeClr>
              </a:solidFill>
            </a:endParaRPr>
          </a:p>
          <a:p>
            <a:endParaRPr lang="en-US" dirty="0"/>
          </a:p>
          <a:p>
            <a:r>
              <a:rPr lang="en-US" dirty="0" err="1" smtClean="0"/>
              <a:t>Npm</a:t>
            </a:r>
            <a:r>
              <a:rPr lang="en-US" dirty="0" smtClean="0"/>
              <a:t> install  bootstrap</a:t>
            </a:r>
            <a:endParaRPr lang="en-US" dirty="0" smtClean="0"/>
          </a:p>
          <a:p>
            <a:endParaRPr lang="en-US" dirty="0"/>
          </a:p>
          <a:p>
            <a:r>
              <a:rPr lang="en-US" dirty="0" smtClean="0"/>
              <a:t>and</a:t>
            </a:r>
            <a:endParaRPr lang="en-US" dirty="0" smtClean="0"/>
          </a:p>
          <a:p>
            <a:endParaRPr lang="en-US" dirty="0" smtClean="0"/>
          </a:p>
        </p:txBody>
      </p:sp>
      <p:sp>
        <p:nvSpPr>
          <p:cNvPr id="3" name="Rectangle 2"/>
          <p:cNvSpPr/>
          <p:nvPr/>
        </p:nvSpPr>
        <p:spPr>
          <a:xfrm>
            <a:off x="685800" y="2209800"/>
            <a:ext cx="7924800" cy="2585323"/>
          </a:xfrm>
          <a:prstGeom prst="rect">
            <a:avLst/>
          </a:prstGeom>
        </p:spPr>
        <p:txBody>
          <a:bodyPr wrap="square">
            <a:spAutoFit/>
          </a:bodyPr>
          <a:lstStyle/>
          <a:p>
            <a:r>
              <a:rPr lang="en-US" dirty="0" smtClean="0"/>
              <a:t> Configure </a:t>
            </a:r>
            <a:r>
              <a:rPr lang="en-US" dirty="0" err="1" smtClean="0"/>
              <a:t>angular.json</a:t>
            </a:r>
            <a:r>
              <a:rPr lang="en-US" dirty="0" smtClean="0"/>
              <a:t>:</a:t>
            </a:r>
            <a:endParaRPr lang="en-US" dirty="0" smtClean="0"/>
          </a:p>
          <a:p>
            <a:endParaRPr lang="en-US" dirty="0" smtClean="0"/>
          </a:p>
          <a:p>
            <a:r>
              <a:rPr lang="en-US" dirty="0" smtClean="0"/>
              <a:t>"styles": [</a:t>
            </a:r>
            <a:endParaRPr lang="en-US" dirty="0" smtClean="0"/>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endParaRPr lang="en-US" dirty="0" smtClean="0"/>
          </a:p>
          <a:p>
            <a:r>
              <a:rPr lang="en-US" dirty="0" smtClean="0"/>
              <a:t>  "</a:t>
            </a:r>
            <a:r>
              <a:rPr lang="en-US" dirty="0" err="1" smtClean="0"/>
              <a:t>styles.scss</a:t>
            </a:r>
            <a:r>
              <a:rPr lang="en-US" dirty="0" smtClean="0"/>
              <a:t>"</a:t>
            </a:r>
            <a:endParaRPr lang="en-US" dirty="0" smtClean="0"/>
          </a:p>
          <a:p>
            <a:r>
              <a:rPr lang="en-US" dirty="0" smtClean="0"/>
              <a:t>]</a:t>
            </a:r>
            <a:endParaRPr lang="en-US" dirty="0" smtClean="0"/>
          </a:p>
          <a:p>
            <a:r>
              <a:rPr lang="en-US" dirty="0" smtClean="0"/>
              <a:t>2: Import directly in </a:t>
            </a:r>
            <a:r>
              <a:rPr lang="en-US" dirty="0" err="1" smtClean="0"/>
              <a:t>src</a:t>
            </a:r>
            <a:r>
              <a:rPr lang="en-US" dirty="0" smtClean="0"/>
              <a:t>/style.css or </a:t>
            </a:r>
            <a:r>
              <a:rPr lang="en-US" dirty="0" err="1" smtClean="0"/>
              <a:t>src</a:t>
            </a:r>
            <a:r>
              <a:rPr lang="en-US" dirty="0" smtClean="0"/>
              <a:t>/</a:t>
            </a:r>
            <a:r>
              <a:rPr lang="en-US" dirty="0" err="1" smtClean="0"/>
              <a:t>style.scss</a:t>
            </a:r>
            <a:r>
              <a:rPr lang="en-US" dirty="0" smtClean="0"/>
              <a:t>:</a:t>
            </a:r>
            <a:endParaRPr lang="en-US" dirty="0" smtClean="0"/>
          </a:p>
          <a:p>
            <a:endParaRPr lang="en-US" dirty="0" smtClean="0"/>
          </a:p>
          <a:p>
            <a:r>
              <a:rPr lang="en-US" dirty="0" smtClean="0"/>
              <a:t>@import '~bootstrap/dist/</a:t>
            </a:r>
            <a:r>
              <a:rPr lang="en-US" dirty="0" err="1" smtClean="0"/>
              <a:t>css</a:t>
            </a:r>
            <a:r>
              <a:rPr lang="en-US" dirty="0" smtClean="0"/>
              <a:t>/</a:t>
            </a:r>
            <a:r>
              <a:rPr lang="en-US" dirty="0" err="1" smtClean="0"/>
              <a:t>bootstrap.min.css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7620000" cy="1754326"/>
          </a:xfrm>
          <a:prstGeom prst="rect">
            <a:avLst/>
          </a:prstGeom>
          <a:noFill/>
        </p:spPr>
        <p:txBody>
          <a:bodyPr wrap="square" rtlCol="0">
            <a:spAutoFit/>
          </a:bodyPr>
          <a:lstStyle/>
          <a:p>
            <a:r>
              <a:rPr lang="en-US" b="1" dirty="0" smtClean="0">
                <a:solidFill>
                  <a:schemeClr val="accent1">
                    <a:lumMod val="75000"/>
                  </a:schemeClr>
                </a:solidFill>
              </a:rPr>
              <a:t>Add a Button After Bootstrap:</a:t>
            </a:r>
            <a:endParaRPr lang="en-US" b="1" dirty="0" smtClean="0">
              <a:solidFill>
                <a:schemeClr val="accent1">
                  <a:lumMod val="75000"/>
                </a:schemeClr>
              </a:solidFill>
            </a:endParaRPr>
          </a:p>
          <a:p>
            <a:endParaRPr lang="en-US" b="1" dirty="0">
              <a:solidFill>
                <a:schemeClr val="accent1">
                  <a:lumMod val="75000"/>
                </a:schemeClr>
              </a:solidFill>
            </a:endParaRPr>
          </a:p>
          <a:p>
            <a:r>
              <a:rPr lang="en-US" dirty="0" smtClean="0"/>
              <a:t>template</a:t>
            </a:r>
            <a:r>
              <a:rPr lang="en-US" dirty="0"/>
              <a:t>: `</a:t>
            </a:r>
            <a:endParaRPr lang="en-US" dirty="0"/>
          </a:p>
          <a:p>
            <a:r>
              <a:rPr lang="en-US" dirty="0"/>
              <a:t>  	</a:t>
            </a:r>
            <a:r>
              <a:rPr lang="en-US" dirty="0" smtClean="0"/>
              <a:t>	&lt;button class='</a:t>
            </a:r>
            <a:r>
              <a:rPr lang="en-US" dirty="0" err="1" smtClean="0"/>
              <a:t>btn</a:t>
            </a:r>
            <a:r>
              <a:rPr lang="en-US" dirty="0" smtClean="0"/>
              <a:t> </a:t>
            </a:r>
            <a:r>
              <a:rPr lang="en-US" dirty="0" err="1" smtClean="0"/>
              <a:t>btn</a:t>
            </a:r>
            <a:r>
              <a:rPr lang="en-US" dirty="0" smtClean="0"/>
              <a:t>-primary'&gt;Team &lt;/button&gt;</a:t>
            </a:r>
            <a:endParaRPr lang="en-US" dirty="0" smtClean="0"/>
          </a:p>
          <a:p>
            <a:r>
              <a:rPr lang="en-US" dirty="0" smtClean="0"/>
              <a:t>  </a:t>
            </a:r>
            <a:r>
              <a:rPr lang="en-US" dirty="0"/>
              <a:t>`</a:t>
            </a:r>
            <a:endParaRPr lang="en-US" dirty="0"/>
          </a:p>
          <a:p>
            <a:endParaRPr lang="en-US" b="1" dirty="0">
              <a:solidFill>
                <a:schemeClr val="accent1">
                  <a:lumMod val="75000"/>
                </a:schemeClr>
              </a:solidFill>
            </a:endParaRPr>
          </a:p>
        </p:txBody>
      </p:sp>
      <p:sp>
        <p:nvSpPr>
          <p:cNvPr id="3" name="TextBox 2"/>
          <p:cNvSpPr txBox="1"/>
          <p:nvPr/>
        </p:nvSpPr>
        <p:spPr>
          <a:xfrm>
            <a:off x="685800" y="2209800"/>
            <a:ext cx="7148047" cy="2031325"/>
          </a:xfrm>
          <a:prstGeom prst="rect">
            <a:avLst/>
          </a:prstGeom>
          <a:noFill/>
        </p:spPr>
        <p:txBody>
          <a:bodyPr wrap="none" rtlCol="0">
            <a:spAutoFit/>
          </a:bodyPr>
          <a:lstStyle/>
          <a:p>
            <a:r>
              <a:rPr lang="en-US" b="1" dirty="0" smtClean="0">
                <a:solidFill>
                  <a:schemeClr val="accent1">
                    <a:lumMod val="75000"/>
                  </a:schemeClr>
                </a:solidFill>
              </a:rPr>
              <a:t>Class </a:t>
            </a:r>
            <a:r>
              <a:rPr lang="en-US" b="1" dirty="0">
                <a:solidFill>
                  <a:schemeClr val="accent1">
                    <a:lumMod val="75000"/>
                  </a:schemeClr>
                </a:solidFill>
              </a:rPr>
              <a:t>Binding:</a:t>
            </a:r>
            <a:endParaRPr lang="en-US" b="1" dirty="0">
              <a:solidFill>
                <a:schemeClr val="accent1">
                  <a:lumMod val="75000"/>
                </a:schemeClr>
              </a:solidFill>
            </a:endParaRPr>
          </a:p>
          <a:p>
            <a:r>
              <a:rPr lang="en-US" dirty="0"/>
              <a:t>template: </a:t>
            </a:r>
            <a:r>
              <a:rPr lang="en-US" dirty="0" smtClean="0"/>
              <a:t>`</a:t>
            </a:r>
            <a:endParaRPr lang="en-US" dirty="0"/>
          </a:p>
          <a:p>
            <a:r>
              <a:rPr lang="en-US" dirty="0"/>
              <a:t>  </a:t>
            </a:r>
            <a:r>
              <a:rPr lang="en-US" dirty="0" smtClean="0"/>
              <a:t>&lt;</a:t>
            </a:r>
            <a:r>
              <a:rPr lang="en-US" dirty="0"/>
              <a:t>button class='</a:t>
            </a:r>
            <a:r>
              <a:rPr lang="en-US" dirty="0" err="1"/>
              <a:t>btn</a:t>
            </a:r>
            <a:r>
              <a:rPr lang="en-US" dirty="0"/>
              <a:t> </a:t>
            </a:r>
            <a:r>
              <a:rPr lang="en-US" dirty="0" err="1"/>
              <a:t>btn</a:t>
            </a:r>
            <a:r>
              <a:rPr lang="en-US" dirty="0"/>
              <a:t>-primary' [</a:t>
            </a:r>
            <a:r>
              <a:rPr lang="en-US" dirty="0" err="1"/>
              <a:t>class.active</a:t>
            </a:r>
            <a:r>
              <a:rPr lang="en-US" dirty="0"/>
              <a:t>]="</a:t>
            </a:r>
            <a:r>
              <a:rPr lang="en-US" dirty="0" err="1"/>
              <a:t>isActive</a:t>
            </a:r>
            <a:r>
              <a:rPr lang="en-US" dirty="0"/>
              <a:t>"&gt;Team &lt;/button&gt;</a:t>
            </a:r>
            <a:endParaRPr lang="en-US" dirty="0"/>
          </a:p>
          <a:p>
            <a:r>
              <a:rPr lang="en-US" dirty="0"/>
              <a:t> </a:t>
            </a:r>
            <a:endParaRPr lang="en-US" dirty="0"/>
          </a:p>
          <a:p>
            <a:r>
              <a:rPr lang="en-US" dirty="0"/>
              <a:t>  </a:t>
            </a:r>
            <a:r>
              <a:rPr lang="en-US" dirty="0" smtClean="0"/>
              <a:t> </a:t>
            </a:r>
            <a:r>
              <a:rPr lang="en-US" dirty="0"/>
              <a:t>`</a:t>
            </a:r>
            <a:endParaRPr lang="en-US" dirty="0"/>
          </a:p>
          <a:p>
            <a:endParaRPr lang="en-US" dirty="0" smtClean="0"/>
          </a:p>
          <a:p>
            <a:endParaRPr lang="en-US" dirty="0"/>
          </a:p>
        </p:txBody>
      </p:sp>
      <p:pic>
        <p:nvPicPr>
          <p:cNvPr id="4" name="Picture 3"/>
          <p:cNvPicPr/>
          <p:nvPr/>
        </p:nvPicPr>
        <p:blipFill>
          <a:blip r:embed="rId1" cstate="print"/>
          <a:srcRect/>
          <a:stretch>
            <a:fillRect/>
          </a:stretch>
        </p:blipFill>
        <p:spPr bwMode="auto">
          <a:xfrm>
            <a:off x="1676400" y="3733800"/>
            <a:ext cx="5943600" cy="2526666"/>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1896353" cy="646331"/>
          </a:xfrm>
          <a:prstGeom prst="rect">
            <a:avLst/>
          </a:prstGeom>
          <a:noFill/>
        </p:spPr>
        <p:txBody>
          <a:bodyPr wrap="none" rtlCol="0">
            <a:spAutoFit/>
          </a:bodyPr>
          <a:lstStyle/>
          <a:p>
            <a:r>
              <a:rPr lang="en-US" b="1" dirty="0" smtClean="0">
                <a:solidFill>
                  <a:schemeClr val="accent1">
                    <a:lumMod val="75000"/>
                  </a:schemeClr>
                </a:solidFill>
              </a:rPr>
              <a:t>Two Way Binding:</a:t>
            </a:r>
            <a:endParaRPr lang="en-US" b="1" dirty="0" smtClean="0">
              <a:solidFill>
                <a:schemeClr val="accent1">
                  <a:lumMod val="75000"/>
                </a:schemeClr>
              </a:solidFill>
            </a:endParaRPr>
          </a:p>
          <a:p>
            <a:endParaRPr lang="en-US" b="1" dirty="0">
              <a:solidFill>
                <a:schemeClr val="accent1">
                  <a:lumMod val="75000"/>
                </a:schemeClr>
              </a:solidFill>
            </a:endParaRPr>
          </a:p>
        </p:txBody>
      </p:sp>
      <p:sp>
        <p:nvSpPr>
          <p:cNvPr id="13313" name="Rectangle 1"/>
          <p:cNvSpPr>
            <a:spLocks noChangeArrowheads="1"/>
          </p:cNvSpPr>
          <p:nvPr/>
        </p:nvSpPr>
        <p:spPr bwMode="auto">
          <a:xfrm>
            <a:off x="838200" y="990600"/>
            <a:ext cx="5257800" cy="403187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import { Component,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from '@angular/core';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@Component({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selector: 'app-courses',</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templateUrl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courses.component.html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styleUrls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courses.component.css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template: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&lt;input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ngModel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)]="name" type="text"&gt;  {{ name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name="";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constructor() {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2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a:blip r:embed="rId1" cstate="print"/>
          <a:srcRect/>
          <a:stretch>
            <a:fillRect/>
          </a:stretch>
        </p:blipFill>
        <p:spPr bwMode="auto">
          <a:xfrm>
            <a:off x="5257800" y="4572000"/>
            <a:ext cx="3352800" cy="1066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685800" y="228600"/>
            <a:ext cx="7696200" cy="624786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rPr>
              <a:t>Pipes:</a:t>
            </a:r>
            <a:endParaRPr kumimoji="0" lang="en-US" sz="2000"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smtClean="0">
              <a:ln>
                <a:noFill/>
              </a:ln>
              <a:solidFill>
                <a:schemeClr val="accent1">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import { Component,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from '@angular/core';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@Component({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selector: 'app-courses',</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templateUrl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courses.component.html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styleUrls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courses.component.css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template: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lang="en-US" sz="1600" dirty="0">
                <a:latin typeface="Calibri" panose="020F0502020204030204" charset="0"/>
                <a:ea typeface="Calibri" panose="020F0502020204030204" charset="0"/>
                <a:cs typeface="Times New Roman" panose="02020603050405020304" pitchFamily="18" charset="0"/>
              </a:rPr>
              <a:t> </a:t>
            </a:r>
            <a:r>
              <a:rPr lang="en-US" sz="1600" dirty="0" smtClean="0">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course.title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|uppercase}}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course.students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number}}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course.rating</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number}}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course.price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currency:'AUD</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course.releaseDate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date:'shortDate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 =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title: "Hi Team Angular Tutorial",</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rating: 4.975,</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students: 30124,</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price: 190.25,</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releaseDate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new Date(2018,4.1)</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2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2758704" cy="400110"/>
          </a:xfrm>
          <a:prstGeom prst="rect">
            <a:avLst/>
          </a:prstGeom>
          <a:noFill/>
        </p:spPr>
        <p:txBody>
          <a:bodyPr wrap="none" rtlCol="0">
            <a:spAutoFit/>
          </a:bodyPr>
          <a:lstStyle/>
          <a:p>
            <a:r>
              <a:rPr lang="en-US" sz="2000" b="1" dirty="0" smtClean="0">
                <a:solidFill>
                  <a:schemeClr val="accent1">
                    <a:lumMod val="75000"/>
                  </a:schemeClr>
                </a:solidFill>
              </a:rPr>
              <a:t>Single Page Applications</a:t>
            </a:r>
            <a:endParaRPr lang="en-US" sz="2000" b="1" dirty="0">
              <a:solidFill>
                <a:schemeClr val="accent1">
                  <a:lumMod val="75000"/>
                </a:schemeClr>
              </a:solidFill>
            </a:endParaRPr>
          </a:p>
        </p:txBody>
      </p:sp>
      <p:pic>
        <p:nvPicPr>
          <p:cNvPr id="4098" name="Picture 2"/>
          <p:cNvPicPr>
            <a:picLocks noChangeAspect="1" noChangeArrowheads="1"/>
          </p:cNvPicPr>
          <p:nvPr/>
        </p:nvPicPr>
        <p:blipFill>
          <a:blip r:embed="rId1" cstate="print"/>
          <a:srcRect/>
          <a:stretch>
            <a:fillRect/>
          </a:stretch>
        </p:blipFill>
        <p:spPr bwMode="auto">
          <a:xfrm>
            <a:off x="4033838" y="3243263"/>
            <a:ext cx="1076325" cy="371475"/>
          </a:xfrm>
          <a:prstGeom prst="rect">
            <a:avLst/>
          </a:prstGeom>
          <a:noFill/>
          <a:ln w="9525">
            <a:noFill/>
            <a:miter lim="800000"/>
            <a:headEnd/>
            <a:tailEnd/>
          </a:ln>
        </p:spPr>
      </p:pic>
      <p:pic>
        <p:nvPicPr>
          <p:cNvPr id="4099" name="Picture 3" descr="C:\Users\Laxmi\Desktop\3.png"/>
          <p:cNvPicPr>
            <a:picLocks noChangeAspect="1" noChangeArrowheads="1"/>
          </p:cNvPicPr>
          <p:nvPr/>
        </p:nvPicPr>
        <p:blipFill>
          <a:blip r:embed="rId2" cstate="print"/>
          <a:srcRect/>
          <a:stretch>
            <a:fillRect/>
          </a:stretch>
        </p:blipFill>
        <p:spPr bwMode="auto">
          <a:xfrm>
            <a:off x="609600" y="1219200"/>
            <a:ext cx="8059275" cy="386769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12845"/>
            <a:ext cx="8153400" cy="3693319"/>
          </a:xfrm>
          <a:prstGeom prst="rect">
            <a:avLst/>
          </a:prstGeom>
        </p:spPr>
        <p:txBody>
          <a:bodyPr wrap="square">
            <a:spAutoFit/>
          </a:bodyPr>
          <a:lstStyle/>
          <a:p>
            <a:r>
              <a:rPr lang="en-US" sz="2000" b="1" dirty="0" smtClean="0">
                <a:solidFill>
                  <a:srgbClr val="0070C0"/>
                </a:solidFill>
              </a:rPr>
              <a:t>Angular routing:</a:t>
            </a:r>
            <a:endParaRPr lang="en-US" sz="2000" b="1" dirty="0" smtClean="0">
              <a:solidFill>
                <a:srgbClr val="0070C0"/>
              </a:solidFill>
            </a:endParaRPr>
          </a:p>
          <a:p>
            <a:endParaRPr lang="en-US" dirty="0" smtClean="0"/>
          </a:p>
          <a:p>
            <a:r>
              <a:rPr lang="en-US" dirty="0" smtClean="0"/>
              <a:t>Web applications can have different sections that correspond to different URLs, and supporting those sections programmatically is called routing.</a:t>
            </a:r>
            <a:endParaRPr lang="en-US" dirty="0" smtClean="0"/>
          </a:p>
          <a:p>
            <a:r>
              <a:rPr lang="en-US" dirty="0" smtClean="0"/>
              <a:t>In Simple words, As per </a:t>
            </a:r>
            <a:r>
              <a:rPr lang="en-US" dirty="0" err="1" smtClean="0"/>
              <a:t>Url</a:t>
            </a:r>
            <a:r>
              <a:rPr lang="en-US" dirty="0" smtClean="0"/>
              <a:t>, open different angular components is called routing.</a:t>
            </a:r>
            <a:endParaRPr lang="en-US" dirty="0" smtClean="0"/>
          </a:p>
          <a:p>
            <a:endParaRPr lang="en-US" dirty="0" smtClean="0"/>
          </a:p>
          <a:p>
            <a:r>
              <a:rPr lang="en-US" dirty="0" smtClean="0"/>
              <a:t>URL	                                                                           Component</a:t>
            </a:r>
            <a:endParaRPr lang="en-US" dirty="0" smtClean="0"/>
          </a:p>
          <a:p>
            <a:r>
              <a:rPr lang="en-US" dirty="0" smtClean="0"/>
              <a:t>http://localhost:4200/home	                                 </a:t>
            </a:r>
            <a:r>
              <a:rPr lang="en-US" dirty="0" err="1" smtClean="0"/>
              <a:t>Home.component</a:t>
            </a:r>
            <a:endParaRPr lang="en-US" dirty="0" smtClean="0"/>
          </a:p>
          <a:p>
            <a:r>
              <a:rPr lang="en-US" dirty="0" smtClean="0"/>
              <a:t>http://localhost:4200/aboutus	               </a:t>
            </a:r>
            <a:r>
              <a:rPr lang="en-US" dirty="0" err="1" smtClean="0"/>
              <a:t>Aboutus.component</a:t>
            </a:r>
            <a:endParaRPr lang="en-US" dirty="0" smtClean="0"/>
          </a:p>
          <a:p>
            <a:r>
              <a:rPr lang="en-US" dirty="0" smtClean="0"/>
              <a:t>http://localhost:4200/contactus	               </a:t>
            </a:r>
            <a:r>
              <a:rPr lang="en-US" dirty="0" err="1" smtClean="0"/>
              <a:t>ContactUs.Component</a:t>
            </a:r>
            <a:endParaRPr lang="en-US" dirty="0" smtClean="0"/>
          </a:p>
          <a:p>
            <a:endParaRPr lang="en-US" dirty="0" smtClean="0"/>
          </a:p>
          <a:p>
            <a:r>
              <a:rPr lang="en-US" dirty="0" smtClean="0"/>
              <a:t>Package that must be import:</a:t>
            </a:r>
            <a:endParaRPr lang="en-US" dirty="0" smtClean="0"/>
          </a:p>
          <a:p>
            <a:r>
              <a:rPr lang="en-US" dirty="0" smtClean="0"/>
              <a:t>import { Routes, </a:t>
            </a:r>
            <a:r>
              <a:rPr lang="en-US" dirty="0" err="1" smtClean="0"/>
              <a:t>RouterModule</a:t>
            </a:r>
            <a:r>
              <a:rPr lang="en-US" dirty="0" smtClean="0"/>
              <a:t> } from ‘@angular/Router’;</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305800" cy="6801862"/>
          </a:xfrm>
          <a:prstGeom prst="rect">
            <a:avLst/>
          </a:prstGeom>
        </p:spPr>
        <p:txBody>
          <a:bodyPr wrap="square">
            <a:spAutoFit/>
          </a:bodyPr>
          <a:lstStyle/>
          <a:p>
            <a:pPr fontAlgn="base"/>
            <a:r>
              <a:rPr lang="en-US" b="1" dirty="0" smtClean="0"/>
              <a:t>Example:</a:t>
            </a:r>
            <a:endParaRPr lang="en-US" dirty="0" smtClean="0"/>
          </a:p>
          <a:p>
            <a:pPr fontAlgn="base"/>
            <a:r>
              <a:rPr lang="en-US" dirty="0" smtClean="0"/>
              <a:t>Step1 : First Create three components </a:t>
            </a:r>
            <a:r>
              <a:rPr lang="en-US" dirty="0" err="1" smtClean="0"/>
              <a:t>home,aboutus,contactus</a:t>
            </a:r>
            <a:r>
              <a:rPr lang="en-US" dirty="0" smtClean="0"/>
              <a:t>.</a:t>
            </a:r>
            <a:endParaRPr lang="en-US" dirty="0" smtClean="0"/>
          </a:p>
          <a:p>
            <a:pPr fontAlgn="base"/>
            <a:r>
              <a:rPr lang="en-US" dirty="0" smtClean="0"/>
              <a:t>Step2: Configure </a:t>
            </a:r>
            <a:r>
              <a:rPr lang="en-US" dirty="0" err="1" smtClean="0"/>
              <a:t>app.module.ts</a:t>
            </a:r>
            <a:r>
              <a:rPr lang="en-US" dirty="0" smtClean="0"/>
              <a:t> as follows.</a:t>
            </a:r>
            <a:endParaRPr lang="en-US" dirty="0" smtClean="0"/>
          </a:p>
          <a:p>
            <a:pPr fontAlgn="base"/>
            <a:endParaRPr lang="en-US" dirty="0" smtClean="0"/>
          </a:p>
          <a:p>
            <a:pPr fontAlgn="base"/>
            <a:r>
              <a:rPr lang="en-US" sz="1400" dirty="0" smtClean="0"/>
              <a:t>import { </a:t>
            </a:r>
            <a:r>
              <a:rPr lang="en-US" sz="1400" dirty="0" err="1" smtClean="0"/>
              <a:t>BrowserModule</a:t>
            </a:r>
            <a:r>
              <a:rPr lang="en-US" sz="1400" dirty="0" smtClean="0"/>
              <a:t> } from '@angular/platform-browser';</a:t>
            </a:r>
            <a:endParaRPr lang="en-US" sz="1400" dirty="0" smtClean="0"/>
          </a:p>
          <a:p>
            <a:pPr fontAlgn="base"/>
            <a:r>
              <a:rPr lang="en-US" sz="1400" dirty="0" smtClean="0"/>
              <a:t>import { </a:t>
            </a:r>
            <a:r>
              <a:rPr lang="en-US" sz="1400" dirty="0" err="1" smtClean="0"/>
              <a:t>NgModule</a:t>
            </a:r>
            <a:r>
              <a:rPr lang="en-US" sz="1400" dirty="0" smtClean="0"/>
              <a:t>, Component } from '@angular/core';</a:t>
            </a:r>
            <a:endParaRPr lang="en-US" sz="1400" dirty="0" smtClean="0"/>
          </a:p>
          <a:p>
            <a:pPr fontAlgn="base"/>
            <a:r>
              <a:rPr lang="en-US" sz="1400" dirty="0" smtClean="0"/>
              <a:t>import { </a:t>
            </a:r>
            <a:r>
              <a:rPr lang="en-US" sz="1400" dirty="0" err="1" smtClean="0"/>
              <a:t>FormsModule</a:t>
            </a:r>
            <a:r>
              <a:rPr lang="en-US" sz="1400" dirty="0" smtClean="0"/>
              <a:t> } from '@angular/forms';</a:t>
            </a:r>
            <a:endParaRPr lang="en-US" sz="1400" dirty="0" smtClean="0"/>
          </a:p>
          <a:p>
            <a:pPr fontAlgn="base"/>
            <a:r>
              <a:rPr lang="en-US" sz="1400" dirty="0" smtClean="0"/>
              <a:t>import { </a:t>
            </a:r>
            <a:r>
              <a:rPr lang="en-US" sz="1400" dirty="0" err="1" smtClean="0"/>
              <a:t>HttpModule</a:t>
            </a:r>
            <a:r>
              <a:rPr lang="en-US" sz="1400" dirty="0" smtClean="0"/>
              <a:t> } from '@angular/http';</a:t>
            </a:r>
            <a:endParaRPr lang="en-US" sz="1400" dirty="0" smtClean="0"/>
          </a:p>
          <a:p>
            <a:pPr fontAlgn="base"/>
            <a:r>
              <a:rPr lang="en-US" sz="1400" dirty="0" smtClean="0"/>
              <a:t>import { Routes, </a:t>
            </a:r>
            <a:r>
              <a:rPr lang="en-US" sz="1400" dirty="0" err="1" smtClean="0"/>
              <a:t>RouterModule</a:t>
            </a:r>
            <a:r>
              <a:rPr lang="en-US" sz="1400" dirty="0" smtClean="0"/>
              <a:t> } from '@angular/Router';</a:t>
            </a:r>
            <a:endParaRPr lang="en-US" sz="1400" dirty="0" smtClean="0"/>
          </a:p>
          <a:p>
            <a:pPr fontAlgn="base"/>
            <a:r>
              <a:rPr lang="en-US" sz="1400" dirty="0" smtClean="0"/>
              <a:t> import { </a:t>
            </a:r>
            <a:r>
              <a:rPr lang="en-US" sz="1400" dirty="0" err="1" smtClean="0"/>
              <a:t>AppComponent</a:t>
            </a:r>
            <a:r>
              <a:rPr lang="en-US" sz="1400" dirty="0" smtClean="0"/>
              <a:t> } from './</a:t>
            </a:r>
            <a:r>
              <a:rPr lang="en-US" sz="1400" dirty="0" err="1" smtClean="0"/>
              <a:t>app.component</a:t>
            </a:r>
            <a:r>
              <a:rPr lang="en-US" sz="1400" dirty="0" smtClean="0"/>
              <a:t>';</a:t>
            </a:r>
            <a:endParaRPr lang="en-US" sz="1400" dirty="0" smtClean="0"/>
          </a:p>
          <a:p>
            <a:pPr fontAlgn="base"/>
            <a:r>
              <a:rPr lang="en-US" sz="1400" dirty="0" smtClean="0"/>
              <a:t> import { </a:t>
            </a:r>
            <a:r>
              <a:rPr lang="en-US" sz="1400" dirty="0" err="1" smtClean="0"/>
              <a:t>AboutusComponent</a:t>
            </a:r>
            <a:r>
              <a:rPr lang="en-US" sz="1400" dirty="0" smtClean="0"/>
              <a:t> } from './</a:t>
            </a:r>
            <a:r>
              <a:rPr lang="en-US" sz="1400" dirty="0" err="1" smtClean="0"/>
              <a:t>aboutus</a:t>
            </a:r>
            <a:r>
              <a:rPr lang="en-US" sz="1400" dirty="0" smtClean="0"/>
              <a:t>/</a:t>
            </a:r>
            <a:r>
              <a:rPr lang="en-US" sz="1400" dirty="0" err="1" smtClean="0"/>
              <a:t>aboutus.component</a:t>
            </a:r>
            <a:r>
              <a:rPr lang="en-US" sz="1400" dirty="0" smtClean="0"/>
              <a:t>';</a:t>
            </a:r>
            <a:endParaRPr lang="en-US" sz="1400" dirty="0" smtClean="0"/>
          </a:p>
          <a:p>
            <a:pPr fontAlgn="base"/>
            <a:r>
              <a:rPr lang="en-US" sz="1400" dirty="0" smtClean="0"/>
              <a:t>import { </a:t>
            </a:r>
            <a:r>
              <a:rPr lang="en-US" sz="1400" dirty="0" err="1" smtClean="0"/>
              <a:t>ContactusComponent</a:t>
            </a:r>
            <a:r>
              <a:rPr lang="en-US" sz="1400" dirty="0" smtClean="0"/>
              <a:t> } from './</a:t>
            </a:r>
            <a:r>
              <a:rPr lang="en-US" sz="1400" dirty="0" err="1" smtClean="0"/>
              <a:t>contactus</a:t>
            </a:r>
            <a:r>
              <a:rPr lang="en-US" sz="1400" dirty="0" smtClean="0"/>
              <a:t>/</a:t>
            </a:r>
            <a:r>
              <a:rPr lang="en-US" sz="1400" dirty="0" err="1" smtClean="0"/>
              <a:t>contactus.component</a:t>
            </a:r>
            <a:r>
              <a:rPr lang="en-US" sz="1400" dirty="0" smtClean="0"/>
              <a:t>';</a:t>
            </a:r>
            <a:endParaRPr lang="en-US" sz="1400" dirty="0" smtClean="0"/>
          </a:p>
          <a:p>
            <a:pPr fontAlgn="base"/>
            <a:r>
              <a:rPr lang="en-US" sz="1400" dirty="0" smtClean="0"/>
              <a:t>import { </a:t>
            </a:r>
            <a:r>
              <a:rPr lang="en-US" sz="1400" dirty="0" err="1" smtClean="0"/>
              <a:t>HomeComponent</a:t>
            </a:r>
            <a:r>
              <a:rPr lang="en-US" sz="1400" dirty="0" smtClean="0"/>
              <a:t> } from './home/</a:t>
            </a:r>
            <a:r>
              <a:rPr lang="en-US" sz="1400" dirty="0" err="1" smtClean="0"/>
              <a:t>home.component</a:t>
            </a:r>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 </a:t>
            </a:r>
            <a:endParaRPr lang="en-US" sz="1400" dirty="0" smtClean="0"/>
          </a:p>
          <a:p>
            <a:pPr fontAlgn="base"/>
            <a:r>
              <a:rPr lang="en-US" sz="1400" dirty="0" smtClean="0"/>
              <a:t>const </a:t>
            </a:r>
            <a:r>
              <a:rPr lang="en-US" sz="1400" dirty="0" err="1" smtClean="0"/>
              <a:t>AppRoutes</a:t>
            </a:r>
            <a:r>
              <a:rPr lang="en-US" sz="1400" dirty="0" smtClean="0"/>
              <a:t>: Routes = [</a:t>
            </a:r>
            <a:endParaRPr lang="en-US" sz="1400" dirty="0" smtClean="0"/>
          </a:p>
          <a:p>
            <a:pPr fontAlgn="base"/>
            <a:r>
              <a:rPr lang="en-US" sz="1400" dirty="0" smtClean="0"/>
              <a:t>  { path: 'about', component: </a:t>
            </a:r>
            <a:r>
              <a:rPr lang="en-US" sz="1400" dirty="0" err="1" smtClean="0"/>
              <a:t>AboutusComponent</a:t>
            </a:r>
            <a:r>
              <a:rPr lang="en-US" sz="1400" dirty="0" smtClean="0"/>
              <a:t> },</a:t>
            </a:r>
            <a:endParaRPr lang="en-US" sz="1400" dirty="0" smtClean="0"/>
          </a:p>
          <a:p>
            <a:pPr fontAlgn="base"/>
            <a:r>
              <a:rPr lang="en-US" sz="1400" dirty="0" smtClean="0"/>
              <a:t>  { path: 'Home', component: </a:t>
            </a:r>
            <a:r>
              <a:rPr lang="en-US" sz="1400" dirty="0" err="1" smtClean="0"/>
              <a:t>HomeComponent</a:t>
            </a:r>
            <a:r>
              <a:rPr lang="en-US" sz="1400" dirty="0" smtClean="0"/>
              <a:t> },</a:t>
            </a:r>
            <a:endParaRPr lang="en-US" sz="1400" dirty="0" smtClean="0"/>
          </a:p>
          <a:p>
            <a:pPr fontAlgn="base"/>
            <a:r>
              <a:rPr lang="en-US" sz="1400" dirty="0" smtClean="0"/>
              <a:t>  { path: '</a:t>
            </a:r>
            <a:r>
              <a:rPr lang="en-US" sz="1400" dirty="0" err="1" smtClean="0"/>
              <a:t>ContactUs</a:t>
            </a:r>
            <a:r>
              <a:rPr lang="en-US" sz="1400" dirty="0" smtClean="0"/>
              <a:t>', component: </a:t>
            </a:r>
            <a:r>
              <a:rPr lang="en-US" sz="1400" dirty="0" err="1" smtClean="0"/>
              <a:t>ContactusComponent</a:t>
            </a:r>
            <a:r>
              <a:rPr lang="en-US" sz="1400" dirty="0" smtClean="0"/>
              <a:t> }</a:t>
            </a:r>
            <a:endParaRPr lang="en-US" sz="1400" dirty="0" smtClean="0"/>
          </a:p>
          <a:p>
            <a:pPr fontAlgn="base"/>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a:t>
            </a:r>
            <a:r>
              <a:rPr lang="en-US" sz="1400" dirty="0" err="1" smtClean="0"/>
              <a:t>NgModule</a:t>
            </a:r>
            <a:r>
              <a:rPr lang="en-US" sz="1400" dirty="0" smtClean="0"/>
              <a:t>({</a:t>
            </a:r>
            <a:endParaRPr lang="en-US" sz="1400" dirty="0" smtClean="0"/>
          </a:p>
          <a:p>
            <a:pPr fontAlgn="base"/>
            <a:r>
              <a:rPr lang="en-US" sz="1400" dirty="0" smtClean="0"/>
              <a:t>  declarations: [</a:t>
            </a:r>
            <a:endParaRPr lang="en-US" sz="1400" dirty="0" smtClean="0"/>
          </a:p>
          <a:p>
            <a:pPr fontAlgn="base"/>
            <a:r>
              <a:rPr lang="en-US" sz="1400" dirty="0" smtClean="0"/>
              <a:t>    </a:t>
            </a:r>
            <a:r>
              <a:rPr lang="en-US" sz="1400" dirty="0" err="1" smtClean="0"/>
              <a:t>AppComponent</a:t>
            </a:r>
            <a:r>
              <a:rPr lang="en-US" sz="1400" dirty="0" smtClean="0"/>
              <a:t>,</a:t>
            </a:r>
            <a:endParaRPr lang="en-US" sz="1400" dirty="0" smtClean="0"/>
          </a:p>
          <a:p>
            <a:pPr fontAlgn="base"/>
            <a:r>
              <a:rPr lang="en-US" sz="1400" dirty="0" smtClean="0"/>
              <a:t>    </a:t>
            </a:r>
            <a:r>
              <a:rPr lang="en-US" sz="1400" dirty="0" err="1" smtClean="0"/>
              <a:t>AboutusComponent</a:t>
            </a:r>
            <a:r>
              <a:rPr lang="en-US" sz="1400" dirty="0" smtClean="0"/>
              <a:t>,</a:t>
            </a:r>
            <a:endParaRPr lang="en-US" sz="1400" dirty="0" smtClean="0"/>
          </a:p>
          <a:p>
            <a:pPr fontAlgn="base"/>
            <a:r>
              <a:rPr lang="en-US" sz="1400" dirty="0" smtClean="0"/>
              <a:t>    </a:t>
            </a:r>
            <a:r>
              <a:rPr lang="en-US" sz="1400" dirty="0" err="1" smtClean="0"/>
              <a:t>ContactusComponent</a:t>
            </a:r>
            <a:r>
              <a:rPr lang="en-US" sz="1400" dirty="0" smtClean="0"/>
              <a:t>,</a:t>
            </a:r>
            <a:endParaRPr lang="en-US" sz="1400" dirty="0" smtClean="0"/>
          </a:p>
          <a:p>
            <a:pPr fontAlgn="base"/>
            <a:r>
              <a:rPr lang="en-US" sz="1400" dirty="0" smtClean="0"/>
              <a:t>    </a:t>
            </a:r>
            <a:r>
              <a:rPr lang="en-US" sz="1400" dirty="0" err="1" smtClean="0"/>
              <a:t>HomeComponent</a:t>
            </a:r>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  ],</a:t>
            </a:r>
            <a:endParaRPr lang="en-US" sz="1400" dirty="0" smtClean="0"/>
          </a:p>
        </p:txBody>
      </p:sp>
      <p:sp>
        <p:nvSpPr>
          <p:cNvPr id="3" name="Rectangle 2"/>
          <p:cNvSpPr/>
          <p:nvPr/>
        </p:nvSpPr>
        <p:spPr>
          <a:xfrm>
            <a:off x="5334000" y="3429000"/>
            <a:ext cx="4572000" cy="3139321"/>
          </a:xfrm>
          <a:prstGeom prst="rect">
            <a:avLst/>
          </a:prstGeom>
        </p:spPr>
        <p:txBody>
          <a:bodyPr>
            <a:spAutoFit/>
          </a:bodyPr>
          <a:lstStyle/>
          <a:p>
            <a:pPr fontAlgn="base"/>
            <a:r>
              <a:rPr lang="en-US" dirty="0" smtClean="0"/>
              <a:t> imports: [</a:t>
            </a:r>
            <a:endParaRPr lang="en-US" dirty="0" smtClean="0"/>
          </a:p>
          <a:p>
            <a:pPr fontAlgn="base"/>
            <a:r>
              <a:rPr lang="en-US" dirty="0" smtClean="0"/>
              <a:t>    </a:t>
            </a:r>
            <a:r>
              <a:rPr lang="en-US" dirty="0" err="1" smtClean="0"/>
              <a:t>BrowserModule</a:t>
            </a:r>
            <a:r>
              <a:rPr lang="en-US" dirty="0" smtClean="0"/>
              <a:t>,</a:t>
            </a:r>
            <a:endParaRPr lang="en-US" dirty="0" smtClean="0"/>
          </a:p>
          <a:p>
            <a:pPr fontAlgn="base"/>
            <a:r>
              <a:rPr lang="en-US" dirty="0" smtClean="0"/>
              <a:t>    </a:t>
            </a:r>
            <a:r>
              <a:rPr lang="en-US" dirty="0" err="1" smtClean="0"/>
              <a:t>FormsModule</a:t>
            </a:r>
            <a:r>
              <a:rPr lang="en-US" dirty="0" smtClean="0"/>
              <a:t>,</a:t>
            </a:r>
            <a:endParaRPr lang="en-US" dirty="0" smtClean="0"/>
          </a:p>
          <a:p>
            <a:pPr fontAlgn="base"/>
            <a:r>
              <a:rPr lang="en-US" dirty="0" smtClean="0"/>
              <a:t>    </a:t>
            </a:r>
            <a:r>
              <a:rPr lang="en-US" dirty="0" err="1" smtClean="0"/>
              <a:t>HttpModule</a:t>
            </a:r>
            <a:r>
              <a:rPr lang="en-US" dirty="0" smtClean="0"/>
              <a:t>,</a:t>
            </a:r>
            <a:endParaRPr lang="en-US" dirty="0" smtClean="0"/>
          </a:p>
          <a:p>
            <a:pPr fontAlgn="base"/>
            <a:r>
              <a:rPr lang="en-US" dirty="0" smtClean="0"/>
              <a:t>    </a:t>
            </a:r>
            <a:r>
              <a:rPr lang="en-US" dirty="0" err="1" smtClean="0"/>
              <a:t>RouterModule.forRoot</a:t>
            </a:r>
            <a:r>
              <a:rPr lang="en-US" dirty="0" smtClean="0"/>
              <a:t>(</a:t>
            </a:r>
            <a:r>
              <a:rPr lang="en-US" dirty="0" err="1" smtClean="0"/>
              <a:t>AppRoutes</a:t>
            </a:r>
            <a:r>
              <a:rPr lang="en-US" dirty="0" smtClean="0"/>
              <a:t>)</a:t>
            </a:r>
            <a:endParaRPr lang="en-US" dirty="0" smtClean="0"/>
          </a:p>
          <a:p>
            <a:pPr fontAlgn="base"/>
            <a:r>
              <a:rPr lang="en-US" dirty="0" smtClean="0"/>
              <a:t>  ],</a:t>
            </a:r>
            <a:endParaRPr lang="en-US" dirty="0" smtClean="0"/>
          </a:p>
          <a:p>
            <a:pPr fontAlgn="base"/>
            <a:r>
              <a:rPr lang="en-US" dirty="0" smtClean="0"/>
              <a:t>  // Add provider</a:t>
            </a:r>
            <a:endParaRPr lang="en-US" dirty="0" smtClean="0"/>
          </a:p>
          <a:p>
            <a:pPr fontAlgn="base"/>
            <a:r>
              <a:rPr lang="en-US" dirty="0" smtClean="0"/>
              <a:t>  providers: [],</a:t>
            </a:r>
            <a:endParaRPr lang="en-US" dirty="0" smtClean="0"/>
          </a:p>
          <a:p>
            <a:pPr fontAlgn="base"/>
            <a:r>
              <a:rPr lang="en-US" dirty="0" smtClean="0"/>
              <a:t>  bootstrap: [</a:t>
            </a:r>
            <a:r>
              <a:rPr lang="en-US" dirty="0" err="1" smtClean="0"/>
              <a:t>AppComponent</a:t>
            </a:r>
            <a:r>
              <a:rPr lang="en-US" dirty="0" smtClean="0"/>
              <a:t>]</a:t>
            </a:r>
            <a:endParaRPr lang="en-US" dirty="0" smtClean="0"/>
          </a:p>
          <a:p>
            <a:pPr fontAlgn="base"/>
            <a:r>
              <a:rPr lang="en-US" dirty="0" smtClean="0"/>
              <a:t>})</a:t>
            </a:r>
            <a:endParaRPr lang="en-US" dirty="0" smtClean="0"/>
          </a:p>
          <a:p>
            <a:pPr fontAlgn="base"/>
            <a:r>
              <a:rPr lang="en-US" dirty="0" smtClean="0"/>
              <a:t>export class </a:t>
            </a:r>
            <a:r>
              <a:rPr lang="en-US" dirty="0" err="1" smtClean="0"/>
              <a:t>AppModule</a:t>
            </a:r>
            <a:r>
              <a:rPr lang="en-US" dirty="0" smtClean="0"/>
              <a:t> { }</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4486613" cy="369332"/>
          </a:xfrm>
          <a:prstGeom prst="rect">
            <a:avLst/>
          </a:prstGeom>
          <a:noFill/>
        </p:spPr>
        <p:txBody>
          <a:bodyPr wrap="none" rtlCol="0">
            <a:spAutoFit/>
          </a:bodyPr>
          <a:lstStyle/>
          <a:p>
            <a:r>
              <a:rPr lang="en-US" dirty="0" smtClean="0"/>
              <a:t>Make changes in </a:t>
            </a:r>
            <a:r>
              <a:rPr lang="en-US" dirty="0" err="1" smtClean="0"/>
              <a:t>app.component.ts</a:t>
            </a:r>
            <a:r>
              <a:rPr lang="en-US" dirty="0" smtClean="0"/>
              <a:t> as follows</a:t>
            </a:r>
            <a:endParaRPr lang="en-US" dirty="0"/>
          </a:p>
        </p:txBody>
      </p:sp>
      <p:sp>
        <p:nvSpPr>
          <p:cNvPr id="4" name="Rectangle 3"/>
          <p:cNvSpPr/>
          <p:nvPr/>
        </p:nvSpPr>
        <p:spPr>
          <a:xfrm>
            <a:off x="1066800" y="990600"/>
            <a:ext cx="8305800" cy="5078313"/>
          </a:xfrm>
          <a:prstGeom prst="rect">
            <a:avLst/>
          </a:prstGeom>
        </p:spPr>
        <p:txBody>
          <a:bodyPr wrap="square">
            <a:spAutoFit/>
          </a:bodyPr>
          <a:lstStyle/>
          <a:p>
            <a:r>
              <a:rPr lang="en-US" dirty="0" smtClean="0"/>
              <a:t>import { Component } from '@angular/core';</a:t>
            </a:r>
            <a:endParaRPr lang="en-US" dirty="0" smtClean="0"/>
          </a:p>
          <a:p>
            <a:r>
              <a:rPr lang="en-US" dirty="0" smtClean="0"/>
              <a:t>@Component({</a:t>
            </a:r>
            <a:endParaRPr lang="en-US" dirty="0" smtClean="0"/>
          </a:p>
          <a:p>
            <a:r>
              <a:rPr lang="en-US" dirty="0" smtClean="0"/>
              <a:t>  selector: 'app-root',</a:t>
            </a:r>
            <a:endParaRPr lang="en-US" dirty="0" smtClean="0"/>
          </a:p>
          <a:p>
            <a:r>
              <a:rPr lang="en-US" dirty="0" smtClean="0"/>
              <a:t>  template: `</a:t>
            </a:r>
            <a:endParaRPr lang="en-US" dirty="0" smtClean="0"/>
          </a:p>
          <a:p>
            <a:r>
              <a:rPr lang="en-US" dirty="0" smtClean="0"/>
              <a:t> &lt;router-outlet&gt;&lt;/router-outlet&gt;</a:t>
            </a:r>
            <a:endParaRPr lang="en-US" dirty="0" smtClean="0"/>
          </a:p>
          <a:p>
            <a:r>
              <a:rPr lang="en-US" dirty="0" smtClean="0"/>
              <a:t>    `,</a:t>
            </a:r>
            <a:endParaRPr lang="en-US" dirty="0" smtClean="0"/>
          </a:p>
          <a:p>
            <a:r>
              <a:rPr lang="en-US" dirty="0" smtClean="0"/>
              <a:t>  styles: [`</a:t>
            </a:r>
            <a:endParaRPr lang="en-US" dirty="0" smtClean="0"/>
          </a:p>
          <a:p>
            <a:r>
              <a:rPr lang="en-US" dirty="0" smtClean="0"/>
              <a:t> p</a:t>
            </a:r>
            <a:endParaRPr lang="en-US" dirty="0" smtClean="0"/>
          </a:p>
          <a:p>
            <a:r>
              <a:rPr lang="en-US" dirty="0" smtClean="0"/>
              <a:t>  {</a:t>
            </a:r>
            <a:endParaRPr lang="en-US" dirty="0" smtClean="0"/>
          </a:p>
          <a:p>
            <a:r>
              <a:rPr lang="en-US" dirty="0" smtClean="0"/>
              <a:t>    background-</a:t>
            </a:r>
            <a:r>
              <a:rPr lang="en-US" dirty="0" err="1" smtClean="0"/>
              <a:t>color:silver</a:t>
            </a:r>
            <a:r>
              <a:rPr lang="en-US" dirty="0" smtClean="0"/>
              <a:t>;</a:t>
            </a:r>
            <a:endParaRPr lang="en-US" dirty="0" smtClean="0"/>
          </a:p>
          <a:p>
            <a:r>
              <a:rPr lang="en-US" dirty="0" smtClean="0"/>
              <a:t>    font-size : 26px;</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endParaRPr lang="en-US" dirty="0"/>
          </a:p>
        </p:txBody>
      </p:sp>
      <p:pic>
        <p:nvPicPr>
          <p:cNvPr id="45058" name="Picture 2" descr="https://yogeshdotnet.com/wp-content/uploads/angular4-routing-example2.jpg"/>
          <p:cNvPicPr>
            <a:picLocks noChangeAspect="1" noChangeArrowheads="1"/>
          </p:cNvPicPr>
          <p:nvPr/>
        </p:nvPicPr>
        <p:blipFill>
          <a:blip r:embed="rId1" cstate="print"/>
          <a:srcRect/>
          <a:stretch>
            <a:fillRect/>
          </a:stretch>
        </p:blipFill>
        <p:spPr bwMode="auto">
          <a:xfrm>
            <a:off x="5181600" y="3505200"/>
            <a:ext cx="3143250" cy="1428750"/>
          </a:xfrm>
          <a:prstGeom prst="rect">
            <a:avLst/>
          </a:prstGeom>
          <a:noFill/>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092408" cy="6617196"/>
          </a:xfrm>
          <a:prstGeom prst="rect">
            <a:avLst/>
          </a:prstGeom>
          <a:noFill/>
        </p:spPr>
        <p:txBody>
          <a:bodyPr wrap="none" rtlCol="0">
            <a:spAutoFit/>
          </a:bodyPr>
          <a:lstStyle/>
          <a:p>
            <a:r>
              <a:rPr lang="en-US" sz="2000" b="1" dirty="0" smtClean="0">
                <a:solidFill>
                  <a:srgbClr val="0070C0"/>
                </a:solidFill>
              </a:rPr>
              <a:t>Services:</a:t>
            </a:r>
            <a:endParaRPr lang="en-US" sz="2000" b="1" dirty="0" smtClean="0">
              <a:solidFill>
                <a:srgbClr val="0070C0"/>
              </a:solidFill>
            </a:endParaRPr>
          </a:p>
          <a:p>
            <a:r>
              <a:rPr lang="en-US" dirty="0" smtClean="0"/>
              <a:t>Services are written by just defining a typescript(with extension .</a:t>
            </a:r>
            <a:r>
              <a:rPr lang="en-US" dirty="0" err="1" smtClean="0"/>
              <a:t>service.ts</a:t>
            </a:r>
            <a:r>
              <a:rPr lang="en-US" dirty="0" smtClean="0"/>
              <a:t>) class</a:t>
            </a:r>
            <a:endParaRPr lang="en-US" dirty="0" smtClean="0"/>
          </a:p>
          <a:p>
            <a:r>
              <a:rPr lang="en-US" dirty="0" smtClean="0"/>
              <a:t> with decorator @</a:t>
            </a:r>
            <a:r>
              <a:rPr lang="en-US" dirty="0" err="1" smtClean="0"/>
              <a:t>Injectable</a:t>
            </a:r>
            <a:r>
              <a:rPr lang="en-US" dirty="0" smtClean="0"/>
              <a:t> annotation. </a:t>
            </a:r>
            <a:endParaRPr lang="en-US" dirty="0" smtClean="0"/>
          </a:p>
          <a:p>
            <a:endParaRPr lang="en-US" dirty="0" smtClean="0"/>
          </a:p>
          <a:p>
            <a:pPr fontAlgn="base"/>
            <a:r>
              <a:rPr lang="en-US" dirty="0" smtClean="0"/>
              <a:t>Step 1: First we create service using angular </a:t>
            </a:r>
            <a:r>
              <a:rPr lang="en-US" dirty="0" err="1" smtClean="0"/>
              <a:t>cli</a:t>
            </a:r>
            <a:r>
              <a:rPr lang="en-US" dirty="0" smtClean="0"/>
              <a:t>. Write following angular </a:t>
            </a:r>
            <a:r>
              <a:rPr lang="en-US" dirty="0" err="1" smtClean="0"/>
              <a:t>cli</a:t>
            </a:r>
            <a:r>
              <a:rPr lang="en-US" dirty="0" smtClean="0"/>
              <a:t> command</a:t>
            </a:r>
            <a:endParaRPr lang="en-US" dirty="0" smtClean="0"/>
          </a:p>
          <a:p>
            <a:pPr fontAlgn="base"/>
            <a:r>
              <a:rPr lang="en-US" dirty="0" smtClean="0"/>
              <a:t> into integrated terminal</a:t>
            </a:r>
            <a:endParaRPr lang="en-US" dirty="0" smtClean="0"/>
          </a:p>
          <a:p>
            <a:pPr fontAlgn="base"/>
            <a:r>
              <a:rPr lang="en-US" b="1" dirty="0" err="1" smtClean="0"/>
              <a:t>ng</a:t>
            </a:r>
            <a:r>
              <a:rPr lang="en-US" b="1" dirty="0" smtClean="0"/>
              <a:t> g service data</a:t>
            </a:r>
            <a:endParaRPr lang="en-US" dirty="0" smtClean="0"/>
          </a:p>
          <a:p>
            <a:pPr fontAlgn="base"/>
            <a:r>
              <a:rPr lang="en-US" dirty="0" smtClean="0"/>
              <a:t>It will create two files named </a:t>
            </a:r>
            <a:r>
              <a:rPr lang="en-US" dirty="0" err="1" smtClean="0"/>
              <a:t>data.service.ts</a:t>
            </a:r>
            <a:r>
              <a:rPr lang="en-US" dirty="0" smtClean="0"/>
              <a:t> and </a:t>
            </a:r>
            <a:r>
              <a:rPr lang="en-US" dirty="0" err="1" smtClean="0"/>
              <a:t>data.service.spec.ts</a:t>
            </a:r>
            <a:r>
              <a:rPr lang="en-US" dirty="0" smtClean="0"/>
              <a:t>.</a:t>
            </a:r>
            <a:endParaRPr lang="en-US" dirty="0" smtClean="0"/>
          </a:p>
          <a:p>
            <a:pPr fontAlgn="base"/>
            <a:r>
              <a:rPr lang="en-US" dirty="0" smtClean="0"/>
              <a:t>Step 2: Write the following code into </a:t>
            </a:r>
            <a:r>
              <a:rPr lang="en-US" dirty="0" err="1" smtClean="0"/>
              <a:t>service.ts</a:t>
            </a:r>
            <a:endParaRPr lang="en-US" dirty="0" smtClean="0"/>
          </a:p>
          <a:p>
            <a:r>
              <a:rPr lang="en-US" dirty="0" smtClean="0"/>
              <a:t> </a:t>
            </a:r>
            <a:r>
              <a:rPr lang="en-US" sz="1600" dirty="0" smtClean="0"/>
              <a:t>import { </a:t>
            </a:r>
            <a:r>
              <a:rPr lang="en-US" sz="1600" dirty="0" err="1" smtClean="0"/>
              <a:t>Injectable</a:t>
            </a:r>
            <a:r>
              <a:rPr lang="en-US" sz="1600" dirty="0" smtClean="0"/>
              <a:t> } from '@angular/core';</a:t>
            </a:r>
            <a:endParaRPr lang="en-US" sz="1600" dirty="0" smtClean="0"/>
          </a:p>
          <a:p>
            <a:pPr fontAlgn="base"/>
            <a:r>
              <a:rPr lang="en-US" sz="1600" dirty="0" smtClean="0"/>
              <a:t> @</a:t>
            </a:r>
            <a:r>
              <a:rPr lang="en-US" sz="1600" dirty="0" err="1" smtClean="0"/>
              <a:t>Injectable</a:t>
            </a:r>
            <a:r>
              <a:rPr lang="en-US" sz="1600" dirty="0" smtClean="0"/>
              <a:t>()</a:t>
            </a:r>
            <a:endParaRPr lang="en-US" sz="1600" dirty="0" smtClean="0"/>
          </a:p>
          <a:p>
            <a:pPr fontAlgn="base"/>
            <a:r>
              <a:rPr lang="en-US" sz="1600" dirty="0" smtClean="0"/>
              <a:t>export class </a:t>
            </a:r>
            <a:r>
              <a:rPr lang="en-US" sz="1600" dirty="0" err="1" smtClean="0"/>
              <a:t>DataService</a:t>
            </a:r>
            <a:r>
              <a:rPr lang="en-US" sz="1600" dirty="0" smtClean="0"/>
              <a:t> {</a:t>
            </a:r>
            <a:endParaRPr lang="en-US" sz="1600" dirty="0" smtClean="0"/>
          </a:p>
          <a:p>
            <a:pPr fontAlgn="base"/>
            <a:r>
              <a:rPr lang="en-US" sz="1600" dirty="0" smtClean="0"/>
              <a:t>  // Create array</a:t>
            </a:r>
            <a:endParaRPr lang="en-US" sz="1600" dirty="0" smtClean="0"/>
          </a:p>
          <a:p>
            <a:pPr fontAlgn="base"/>
            <a:r>
              <a:rPr lang="en-US" sz="1600" dirty="0" smtClean="0"/>
              <a:t>  hobbies = [</a:t>
            </a:r>
            <a:endParaRPr lang="en-US" sz="1600" dirty="0" smtClean="0"/>
          </a:p>
          <a:p>
            <a:pPr fontAlgn="base"/>
            <a:r>
              <a:rPr lang="en-US" sz="1600" dirty="0" smtClean="0"/>
              <a:t>    'dancing',</a:t>
            </a:r>
            <a:endParaRPr lang="en-US" sz="1600" dirty="0" smtClean="0"/>
          </a:p>
          <a:p>
            <a:pPr fontAlgn="base"/>
            <a:r>
              <a:rPr lang="en-US" sz="1600" dirty="0" smtClean="0"/>
              <a:t>    'singing',</a:t>
            </a:r>
            <a:endParaRPr lang="en-US" sz="1600" dirty="0" smtClean="0"/>
          </a:p>
          <a:p>
            <a:pPr fontAlgn="base"/>
            <a:r>
              <a:rPr lang="en-US" sz="1600" dirty="0" smtClean="0"/>
              <a:t>    'internet'</a:t>
            </a:r>
            <a:endParaRPr lang="en-US" sz="1600" dirty="0" smtClean="0"/>
          </a:p>
          <a:p>
            <a:pPr fontAlgn="base"/>
            <a:r>
              <a:rPr lang="en-US" sz="1600" dirty="0" smtClean="0"/>
              <a:t>  ];</a:t>
            </a:r>
            <a:endParaRPr lang="en-US" sz="1600" dirty="0" smtClean="0"/>
          </a:p>
          <a:p>
            <a:pPr fontAlgn="base"/>
            <a:r>
              <a:rPr lang="en-US" sz="1600" dirty="0" smtClean="0"/>
              <a:t>  constructor() { }</a:t>
            </a:r>
            <a:endParaRPr lang="en-US" sz="1600" dirty="0" smtClean="0"/>
          </a:p>
          <a:p>
            <a:pPr fontAlgn="base"/>
            <a:r>
              <a:rPr lang="en-US" sz="1600" dirty="0" smtClean="0"/>
              <a:t> // Create simple angular service method</a:t>
            </a:r>
            <a:endParaRPr lang="en-US" sz="1600" dirty="0" smtClean="0"/>
          </a:p>
          <a:p>
            <a:pPr fontAlgn="base"/>
            <a:r>
              <a:rPr lang="en-US" sz="1600" dirty="0" smtClean="0"/>
              <a:t>  </a:t>
            </a:r>
            <a:r>
              <a:rPr lang="en-US" sz="1600" dirty="0" err="1" smtClean="0"/>
              <a:t>servicemethod</a:t>
            </a:r>
            <a:r>
              <a:rPr lang="en-US" sz="1600" dirty="0" smtClean="0"/>
              <a:t>(){</a:t>
            </a:r>
            <a:endParaRPr lang="en-US" sz="1600" dirty="0" smtClean="0"/>
          </a:p>
          <a:p>
            <a:pPr fontAlgn="base"/>
            <a:r>
              <a:rPr lang="en-US" sz="1600" dirty="0" smtClean="0"/>
              <a:t>      return 'Its just a simple service method';</a:t>
            </a:r>
            <a:endParaRPr lang="en-US" sz="1600" dirty="0" smtClean="0"/>
          </a:p>
          <a:p>
            <a:pPr fontAlgn="base"/>
            <a:r>
              <a:rPr lang="en-US" sz="1600" dirty="0" smtClean="0"/>
              <a:t>  } }</a:t>
            </a:r>
            <a:endParaRPr lang="en-US" sz="1600" dirty="0" smtClean="0"/>
          </a:p>
          <a:p>
            <a:r>
              <a:rPr lang="en-US" sz="1600" dirty="0" smtClean="0"/>
              <a:t> </a:t>
            </a:r>
            <a:endParaRPr lang="en-US" dirty="0" smtClean="0"/>
          </a:p>
          <a:p>
            <a:endParaRPr lang="en-US" dirty="0"/>
          </a:p>
        </p:txBody>
      </p:sp>
      <p:sp>
        <p:nvSpPr>
          <p:cNvPr id="3" name="Rectangle 2"/>
          <p:cNvSpPr/>
          <p:nvPr/>
        </p:nvSpPr>
        <p:spPr>
          <a:xfrm>
            <a:off x="4267200" y="4343400"/>
            <a:ext cx="4572000" cy="830997"/>
          </a:xfrm>
          <a:prstGeom prst="rect">
            <a:avLst/>
          </a:prstGeom>
        </p:spPr>
        <p:txBody>
          <a:bodyPr>
            <a:spAutoFit/>
          </a:bodyPr>
          <a:lstStyle/>
          <a:p>
            <a:pPr algn="just" fontAlgn="base"/>
            <a:r>
              <a:rPr lang="en-US" sz="1600" dirty="0" smtClean="0"/>
              <a:t>In the above code block, an array “hobbies” and function “</a:t>
            </a:r>
            <a:r>
              <a:rPr lang="en-US" sz="1600" dirty="0" err="1" smtClean="0"/>
              <a:t>servicemethod</a:t>
            </a:r>
            <a:r>
              <a:rPr lang="en-US" sz="1600" dirty="0" smtClean="0"/>
              <a:t>” are defined which may be used by any components.</a:t>
            </a:r>
            <a:endParaRPr lang="en-US" sz="1600" dirty="0" smtClean="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381000"/>
            <a:ext cx="7985071" cy="6463308"/>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Step 3: Update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Arial" panose="020B0604020202020204" pitchFamily="34" charset="0"/>
              </a:rPr>
              <a:t>app.module.ts</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 (Pass the reference to newly created service and add providers)</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BrowserModule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'@angular/platform-browser';</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'@angular/core';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FormsModule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'@angular/forms';</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HttpModule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'@angular/http';</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declarations: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imports: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BrowserModule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FormsModule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HttpModule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Add provider</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providers: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bootstrap: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export class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81000" y="317748"/>
            <a:ext cx="8313879" cy="6047809"/>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Times New Roman" panose="02020603050405020304" pitchFamily="18" charset="0"/>
              </a:rPr>
              <a:t>Step4 : Update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Times New Roman" panose="02020603050405020304" pitchFamily="18" charset="0"/>
              </a:rPr>
              <a:t>app.component.ts</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Times New Roman" panose="02020603050405020304" pitchFamily="18" charset="0"/>
              </a:rPr>
              <a:t> as following code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Component } from '@angular/core';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@Component({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selector: 'app-root',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template: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&lt;p&gt;hi {{data}}&lt;/p&gt;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li</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ngFor</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="let h of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&lt;b&gt; {{h}} &lt;/b&gt;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&lt;/</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li</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styles: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background-</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color:green</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Don't forget to add reference of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providers:[</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export class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String and array variable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declartion</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data;</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constructor(private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use property of 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this.dataservice.hobbies</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use method of 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this.dataservice.servicemethod</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In above code our custom service instance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Arial" panose="020B0604020202020204" pitchFamily="34" charset="0"/>
              </a:rPr>
              <a:t>dataservice</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 is created and using this instance we are </a:t>
            </a:r>
            <a:endPar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accessing the variable and function of angular custom service.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p:txBody>
      </p:sp>
      <p:sp>
        <p:nvSpPr>
          <p:cNvPr id="3" name="TextBox 2"/>
          <p:cNvSpPr txBox="1"/>
          <p:nvPr/>
        </p:nvSpPr>
        <p:spPr>
          <a:xfrm>
            <a:off x="6400800" y="2057400"/>
            <a:ext cx="1137043" cy="646331"/>
          </a:xfrm>
          <a:prstGeom prst="rect">
            <a:avLst/>
          </a:prstGeom>
          <a:noFill/>
        </p:spPr>
        <p:txBody>
          <a:bodyPr wrap="none" rtlCol="0">
            <a:spAutoFit/>
          </a:bodyPr>
          <a:lstStyle/>
          <a:p>
            <a:r>
              <a:rPr lang="en-US" dirty="0" smtClean="0"/>
              <a:t>Next step:</a:t>
            </a:r>
            <a:endParaRPr lang="en-US" dirty="0" smtClean="0"/>
          </a:p>
          <a:p>
            <a:r>
              <a:rPr lang="en-US" dirty="0" smtClean="0"/>
              <a:t>Ng serve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304800"/>
            <a:ext cx="3783600" cy="646331"/>
          </a:xfrm>
          <a:prstGeom prst="rect">
            <a:avLst/>
          </a:prstGeom>
          <a:noFill/>
        </p:spPr>
        <p:txBody>
          <a:bodyPr wrap="none" rtlCol="0">
            <a:spAutoFit/>
          </a:bodyPr>
          <a:lstStyle/>
          <a:p>
            <a:r>
              <a:rPr lang="en-US" b="1" dirty="0" smtClean="0">
                <a:solidFill>
                  <a:schemeClr val="accent1">
                    <a:lumMod val="75000"/>
                  </a:schemeClr>
                </a:solidFill>
              </a:rPr>
              <a:t>Angular form control and form group:</a:t>
            </a:r>
            <a:endParaRPr lang="en-US" b="1" dirty="0" smtClean="0">
              <a:solidFill>
                <a:schemeClr val="accent1">
                  <a:lumMod val="75000"/>
                </a:schemeClr>
              </a:solidFill>
            </a:endParaRPr>
          </a:p>
          <a:p>
            <a:endParaRPr lang="en-US" b="1" dirty="0">
              <a:solidFill>
                <a:schemeClr val="accent1">
                  <a:lumMod val="75000"/>
                </a:schemeClr>
              </a:solidFill>
            </a:endParaRPr>
          </a:p>
        </p:txBody>
      </p:sp>
      <p:sp>
        <p:nvSpPr>
          <p:cNvPr id="5" name="Rectangle 4"/>
          <p:cNvSpPr/>
          <p:nvPr/>
        </p:nvSpPr>
        <p:spPr>
          <a:xfrm>
            <a:off x="685800" y="914400"/>
            <a:ext cx="7924800" cy="3970318"/>
          </a:xfrm>
          <a:prstGeom prst="rect">
            <a:avLst/>
          </a:prstGeom>
        </p:spPr>
        <p:txBody>
          <a:bodyPr wrap="square">
            <a:spAutoFit/>
          </a:bodyPr>
          <a:lstStyle/>
          <a:p>
            <a:pPr>
              <a:buFont typeface="Wingdings" panose="05000000000000000000" pitchFamily="2" charset="2"/>
              <a:buChar char="ü"/>
            </a:pPr>
            <a:r>
              <a:rPr lang="en-US" dirty="0" smtClean="0"/>
              <a:t>When working with reactive forms we create instances of </a:t>
            </a:r>
            <a:r>
              <a:rPr lang="en-US" b="1" dirty="0" err="1" smtClean="0"/>
              <a:t>FormControl</a:t>
            </a:r>
            <a:r>
              <a:rPr lang="en-US" b="1" dirty="0" smtClean="0"/>
              <a:t> </a:t>
            </a:r>
            <a:r>
              <a:rPr lang="en-US" dirty="0" smtClean="0"/>
              <a:t>and </a:t>
            </a:r>
            <a:r>
              <a:rPr lang="en-US" b="1" dirty="0" err="1" smtClean="0"/>
              <a:t>FormGroup</a:t>
            </a:r>
            <a:r>
              <a:rPr lang="en-US" b="1" dirty="0" smtClean="0"/>
              <a:t> </a:t>
            </a:r>
            <a:r>
              <a:rPr lang="en-US" dirty="0" smtClean="0"/>
              <a:t>classes to create a form model.</a:t>
            </a:r>
            <a:endParaRPr lang="en-US" dirty="0" smtClean="0"/>
          </a:p>
          <a:p>
            <a:pPr>
              <a:buFont typeface="Wingdings" panose="05000000000000000000" pitchFamily="2" charset="2"/>
              <a:buChar char="ü"/>
            </a:pPr>
            <a:r>
              <a:rPr lang="en-US" dirty="0" smtClean="0"/>
              <a:t>To bind an HTML &lt;form&gt; tag in the template to the </a:t>
            </a:r>
            <a:r>
              <a:rPr lang="en-US" b="1" dirty="0" err="1" smtClean="0"/>
              <a:t>FormGroup</a:t>
            </a:r>
            <a:r>
              <a:rPr lang="en-US" b="1" dirty="0" smtClean="0"/>
              <a:t> </a:t>
            </a:r>
            <a:r>
              <a:rPr lang="en-US" dirty="0" smtClean="0"/>
              <a:t>instance in the component class, we use </a:t>
            </a:r>
            <a:r>
              <a:rPr lang="en-US" b="1" dirty="0" err="1" smtClean="0"/>
              <a:t>formGroup</a:t>
            </a:r>
            <a:r>
              <a:rPr lang="en-US" b="1" dirty="0" smtClean="0"/>
              <a:t> </a:t>
            </a:r>
            <a:r>
              <a:rPr lang="en-US" dirty="0" smtClean="0"/>
              <a:t>directive</a:t>
            </a:r>
            <a:endParaRPr lang="en-US" dirty="0" smtClean="0"/>
          </a:p>
          <a:p>
            <a:pPr>
              <a:buFont typeface="Wingdings" panose="05000000000000000000" pitchFamily="2" charset="2"/>
              <a:buChar char="ü"/>
            </a:pPr>
            <a:r>
              <a:rPr lang="en-US" dirty="0" smtClean="0"/>
              <a:t>To bind an  HTML &lt;input&gt; element in the template to the </a:t>
            </a:r>
            <a:r>
              <a:rPr lang="en-US" b="1" dirty="0" err="1" smtClean="0"/>
              <a:t>FormControl</a:t>
            </a:r>
            <a:r>
              <a:rPr lang="en-US" b="1" dirty="0" smtClean="0"/>
              <a:t> </a:t>
            </a:r>
            <a:r>
              <a:rPr lang="en-US" dirty="0" smtClean="0"/>
              <a:t>instance in the component class, we use </a:t>
            </a:r>
            <a:r>
              <a:rPr lang="en-US" b="1" dirty="0" err="1" smtClean="0"/>
              <a:t>formControlName</a:t>
            </a:r>
            <a:r>
              <a:rPr lang="en-US" b="1" dirty="0" smtClean="0"/>
              <a:t> </a:t>
            </a:r>
            <a:r>
              <a:rPr lang="en-US" dirty="0" smtClean="0"/>
              <a:t>directive</a:t>
            </a:r>
            <a:endParaRPr lang="en-US" dirty="0" smtClean="0"/>
          </a:p>
          <a:p>
            <a:pPr>
              <a:buFont typeface="Wingdings" panose="05000000000000000000" pitchFamily="2" charset="2"/>
              <a:buChar char="ü"/>
            </a:pPr>
            <a:r>
              <a:rPr lang="en-US" b="1" dirty="0" err="1" smtClean="0"/>
              <a:t>formGroup</a:t>
            </a:r>
            <a:r>
              <a:rPr lang="en-US" b="1" dirty="0" smtClean="0"/>
              <a:t> </a:t>
            </a:r>
            <a:r>
              <a:rPr lang="en-US" dirty="0" smtClean="0"/>
              <a:t>and </a:t>
            </a:r>
            <a:r>
              <a:rPr lang="en-US" b="1" dirty="0" err="1" smtClean="0"/>
              <a:t>formControlName</a:t>
            </a:r>
            <a:r>
              <a:rPr lang="en-US" b="1" dirty="0" smtClean="0"/>
              <a:t> </a:t>
            </a:r>
            <a:r>
              <a:rPr lang="en-US" dirty="0" smtClean="0"/>
              <a:t>directives are provided by the </a:t>
            </a:r>
            <a:r>
              <a:rPr lang="en-US" b="1" dirty="0" err="1" smtClean="0"/>
              <a:t>ReactiveFormsModule</a:t>
            </a:r>
            <a:endParaRPr lang="en-US" b="1" dirty="0" smtClean="0"/>
          </a:p>
          <a:p>
            <a:pPr>
              <a:buFont typeface="Wingdings" panose="05000000000000000000" pitchFamily="2" charset="2"/>
              <a:buChar char="ü"/>
            </a:pPr>
            <a:endParaRPr lang="en-US" b="1" dirty="0" smtClean="0"/>
          </a:p>
          <a:p>
            <a:endParaRPr lang="en-US" b="1" dirty="0" smtClean="0"/>
          </a:p>
          <a:p>
            <a:endParaRPr lang="en-US" b="1" dirty="0" smtClean="0"/>
          </a:p>
          <a:p>
            <a:r>
              <a:rPr lang="en-US" b="1" dirty="0" err="1" smtClean="0"/>
              <a:t>FormControl</a:t>
            </a:r>
            <a:r>
              <a:rPr lang="en-US" b="1" dirty="0" smtClean="0"/>
              <a:t> </a:t>
            </a:r>
            <a:r>
              <a:rPr lang="en-US" dirty="0" smtClean="0"/>
              <a:t>instance tracks the value and state of the individual html element it is associated with</a:t>
            </a:r>
            <a:br>
              <a:rPr lang="en-US" dirty="0" smtClean="0"/>
            </a:br>
            <a:r>
              <a:rPr lang="en-US" b="1" dirty="0" err="1" smtClean="0"/>
              <a:t>FormGroup</a:t>
            </a:r>
            <a:r>
              <a:rPr lang="en-US" b="1" dirty="0" smtClean="0"/>
              <a:t> </a:t>
            </a:r>
            <a:r>
              <a:rPr lang="en-US" dirty="0" smtClean="0"/>
              <a:t>instance tracks the value and state of all the form controls in it's group</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8077200" cy="3416320"/>
          </a:xfrm>
          <a:prstGeom prst="rect">
            <a:avLst/>
          </a:prstGeom>
        </p:spPr>
        <p:txBody>
          <a:bodyPr wrap="square">
            <a:spAutoFit/>
          </a:bodyPr>
          <a:lstStyle/>
          <a:p>
            <a:pPr algn="just"/>
            <a:r>
              <a:rPr lang="en-US" dirty="0" smtClean="0"/>
              <a:t>To access the </a:t>
            </a:r>
            <a:r>
              <a:rPr lang="en-US" dirty="0" err="1" smtClean="0"/>
              <a:t>FormGroup</a:t>
            </a:r>
            <a:r>
              <a:rPr lang="en-US" dirty="0" smtClean="0"/>
              <a:t> properties use, </a:t>
            </a:r>
            <a:r>
              <a:rPr lang="en-US" b="1" dirty="0" err="1" smtClean="0"/>
              <a:t>employeeForm</a:t>
            </a:r>
            <a:r>
              <a:rPr lang="en-US" b="1" dirty="0" smtClean="0"/>
              <a:t> </a:t>
            </a:r>
            <a:r>
              <a:rPr lang="en-US" dirty="0" smtClean="0"/>
              <a:t>property in the component class. When you press DOT on the </a:t>
            </a:r>
            <a:r>
              <a:rPr lang="en-US" dirty="0" err="1" smtClean="0"/>
              <a:t>employeeForm</a:t>
            </a:r>
            <a:r>
              <a:rPr lang="en-US" dirty="0" smtClean="0"/>
              <a:t> property you can see all the available properties and methods.</a:t>
            </a:r>
            <a:endParaRPr lang="en-US" dirty="0" smtClean="0"/>
          </a:p>
          <a:p>
            <a:pPr algn="just"/>
            <a:endParaRPr lang="en-US" dirty="0" smtClean="0"/>
          </a:p>
          <a:p>
            <a:pPr algn="just"/>
            <a:endParaRPr lang="en-US" dirty="0" smtClean="0"/>
          </a:p>
          <a:p>
            <a:pPr algn="just"/>
            <a:r>
              <a:rPr lang="en-US" dirty="0" smtClean="0"/>
              <a:t>To access a </a:t>
            </a:r>
            <a:r>
              <a:rPr lang="en-US" dirty="0" err="1" smtClean="0"/>
              <a:t>FormControl</a:t>
            </a:r>
            <a:r>
              <a:rPr lang="en-US" dirty="0" smtClean="0"/>
              <a:t> in a </a:t>
            </a:r>
            <a:r>
              <a:rPr lang="en-US" dirty="0" err="1" smtClean="0"/>
              <a:t>FormGroup</a:t>
            </a:r>
            <a:r>
              <a:rPr lang="en-US" dirty="0" smtClean="0"/>
              <a:t>, we can use one of the following 2 ways. </a:t>
            </a:r>
            <a:endParaRPr lang="en-US" dirty="0" smtClean="0"/>
          </a:p>
          <a:p>
            <a:pPr algn="just"/>
            <a:endParaRPr lang="en-US" dirty="0" smtClean="0"/>
          </a:p>
          <a:p>
            <a:pPr algn="just"/>
            <a:r>
              <a:rPr lang="en-US" dirty="0" err="1" smtClean="0"/>
              <a:t>employeeForm.controls.fullName.value</a:t>
            </a:r>
            <a:endParaRPr lang="en-US" dirty="0" smtClean="0"/>
          </a:p>
          <a:p>
            <a:pPr algn="just"/>
            <a:r>
              <a:rPr lang="en-US" dirty="0" err="1" smtClean="0"/>
              <a:t>employeeForm.get</a:t>
            </a:r>
            <a:r>
              <a:rPr lang="en-US" dirty="0" smtClean="0"/>
              <a:t>('</a:t>
            </a:r>
            <a:r>
              <a:rPr lang="en-US" dirty="0" err="1" smtClean="0"/>
              <a:t>fullName</a:t>
            </a:r>
            <a:r>
              <a:rPr lang="en-US" dirty="0" smtClean="0"/>
              <a:t>').value</a:t>
            </a:r>
            <a:endParaRPr lang="en-US" dirty="0" smtClean="0"/>
          </a:p>
          <a:p>
            <a:pPr algn="just"/>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82000" cy="5909310"/>
          </a:xfrm>
          <a:prstGeom prst="rect">
            <a:avLst/>
          </a:prstGeom>
        </p:spPr>
        <p:txBody>
          <a:bodyPr wrap="square">
            <a:spAutoFit/>
          </a:bodyPr>
          <a:lstStyle/>
          <a:p>
            <a:r>
              <a:rPr lang="en-US" sz="2000" b="1" dirty="0" smtClean="0">
                <a:solidFill>
                  <a:schemeClr val="accent1">
                    <a:lumMod val="75000"/>
                  </a:schemeClr>
                </a:solidFill>
              </a:rPr>
              <a:t>Angular Forms:</a:t>
            </a:r>
            <a:endParaRPr lang="en-US" sz="2000" b="1" dirty="0" smtClean="0">
              <a:solidFill>
                <a:schemeClr val="accent1">
                  <a:lumMod val="75000"/>
                </a:schemeClr>
              </a:solidFill>
            </a:endParaRPr>
          </a:p>
          <a:p>
            <a:endParaRPr lang="en-US" dirty="0" smtClean="0"/>
          </a:p>
          <a:p>
            <a:r>
              <a:rPr lang="en-US" dirty="0" smtClean="0"/>
              <a:t>There are 2 ways to create forms in Angular  </a:t>
            </a:r>
            <a:endParaRPr lang="en-US" dirty="0" smtClean="0"/>
          </a:p>
          <a:p>
            <a:pPr>
              <a:buFont typeface="Wingdings" panose="05000000000000000000" pitchFamily="2" charset="2"/>
              <a:buChar char="ü"/>
            </a:pPr>
            <a:r>
              <a:rPr lang="en-US" dirty="0" smtClean="0"/>
              <a:t>Template Driven Forms</a:t>
            </a:r>
            <a:endParaRPr lang="en-US" dirty="0" smtClean="0"/>
          </a:p>
          <a:p>
            <a:pPr>
              <a:buFont typeface="Wingdings" panose="05000000000000000000" pitchFamily="2" charset="2"/>
              <a:buChar char="ü"/>
            </a:pPr>
            <a:r>
              <a:rPr lang="en-US" dirty="0" smtClean="0"/>
              <a:t>Reactive Forms (Also called Model Driven Forms)</a:t>
            </a:r>
            <a:endParaRPr lang="en-US" dirty="0" smtClean="0"/>
          </a:p>
          <a:p>
            <a:endParaRPr lang="en-US" dirty="0" smtClean="0"/>
          </a:p>
          <a:p>
            <a:endParaRPr lang="en-US" dirty="0" smtClean="0"/>
          </a:p>
          <a:p>
            <a:pPr algn="just"/>
            <a:r>
              <a:rPr lang="en-US" dirty="0" smtClean="0"/>
              <a:t>As the name implies, </a:t>
            </a:r>
            <a:r>
              <a:rPr lang="en-US" b="1" dirty="0" smtClean="0">
                <a:solidFill>
                  <a:schemeClr val="accent1">
                    <a:lumMod val="75000"/>
                  </a:schemeClr>
                </a:solidFill>
              </a:rPr>
              <a:t>Template Driven Forms </a:t>
            </a:r>
            <a:r>
              <a:rPr lang="en-US" dirty="0" smtClean="0"/>
              <a:t>are heavy on the template meaning we create the form completely in HTML. Template driven forms are easy to build and understand. They are great for creating simple forms. However, creating complex forms using template driven approach is not recommended as the HTML can get very complicated and messy. It is not easy to unit test template forms as the logic is in the HTML. </a:t>
            </a:r>
            <a:endParaRPr lang="en-US" dirty="0" smtClean="0"/>
          </a:p>
          <a:p>
            <a:pPr algn="just"/>
            <a:endParaRPr lang="en-US" dirty="0" smtClean="0"/>
          </a:p>
          <a:p>
            <a:pPr algn="just"/>
            <a:r>
              <a:rPr lang="en-US" b="1" dirty="0" smtClean="0">
                <a:solidFill>
                  <a:schemeClr val="accent1">
                    <a:lumMod val="75000"/>
                  </a:schemeClr>
                </a:solidFill>
              </a:rPr>
              <a:t>Reactive forms </a:t>
            </a:r>
            <a:r>
              <a:rPr lang="en-US" dirty="0" smtClean="0"/>
              <a:t>on the other hand allow us to build the form completely in code. This is more flexible and has many benefits over template forms. For example, it is easy to add form input elements dynamically and adjust validation at run-time based on the decisions made in code. It is also easy to unit test as most of the logic and validation is in the component class. The only downside of reactive forms is that they require more code than template forms.</a:t>
            </a:r>
            <a:endParaRPr lang="en-US" dirty="0" smtClean="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682" name="Picture 2" descr="angular reactive forms tutorial"/>
          <p:cNvPicPr>
            <a:picLocks noChangeAspect="1" noChangeArrowheads="1"/>
          </p:cNvPicPr>
          <p:nvPr/>
        </p:nvPicPr>
        <p:blipFill>
          <a:blip r:embed="rId1"/>
          <a:srcRect/>
          <a:stretch>
            <a:fillRect/>
          </a:stretch>
        </p:blipFill>
        <p:spPr bwMode="auto">
          <a:xfrm>
            <a:off x="2971800" y="1676400"/>
            <a:ext cx="3324225" cy="265747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4.png"/>
          <p:cNvPicPr>
            <a:picLocks noChangeAspect="1" noChangeArrowheads="1"/>
          </p:cNvPicPr>
          <p:nvPr/>
        </p:nvPicPr>
        <p:blipFill>
          <a:blip r:embed="rId1" cstate="print"/>
          <a:srcRect/>
          <a:stretch>
            <a:fillRect/>
          </a:stretch>
        </p:blipFill>
        <p:spPr bwMode="auto">
          <a:xfrm>
            <a:off x="762000" y="1371600"/>
            <a:ext cx="8023293" cy="3954473"/>
          </a:xfrm>
          <a:prstGeom prst="rect">
            <a:avLst/>
          </a:prstGeom>
          <a:noFill/>
        </p:spPr>
      </p:pic>
      <p:sp>
        <p:nvSpPr>
          <p:cNvPr id="5" name="TextBox 4"/>
          <p:cNvSpPr txBox="1"/>
          <p:nvPr/>
        </p:nvSpPr>
        <p:spPr>
          <a:xfrm>
            <a:off x="762000" y="533400"/>
            <a:ext cx="2404120" cy="400110"/>
          </a:xfrm>
          <a:prstGeom prst="rect">
            <a:avLst/>
          </a:prstGeom>
          <a:noFill/>
        </p:spPr>
        <p:txBody>
          <a:bodyPr wrap="none" rtlCol="0">
            <a:spAutoFit/>
          </a:bodyPr>
          <a:lstStyle/>
          <a:p>
            <a:r>
              <a:rPr lang="en-US" sz="2000" b="1" dirty="0" smtClean="0">
                <a:solidFill>
                  <a:schemeClr val="accent1">
                    <a:lumMod val="75000"/>
                  </a:schemeClr>
                </a:solidFill>
              </a:rPr>
              <a:t>Angular Introduction</a:t>
            </a:r>
            <a:endParaRPr lang="en-US" sz="20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1754326"/>
          </a:xfrm>
          <a:prstGeom prst="rect">
            <a:avLst/>
          </a:prstGeom>
        </p:spPr>
        <p:txBody>
          <a:bodyPr wrap="square">
            <a:spAutoFit/>
          </a:bodyPr>
          <a:lstStyle/>
          <a:p>
            <a:pPr algn="just"/>
            <a:r>
              <a:rPr lang="en-US" b="1" dirty="0" smtClean="0"/>
              <a:t>Creating a form group model : </a:t>
            </a:r>
            <a:endParaRPr lang="en-US" b="1" dirty="0" smtClean="0"/>
          </a:p>
          <a:p>
            <a:pPr algn="just"/>
            <a:r>
              <a:rPr lang="en-US" dirty="0" smtClean="0"/>
              <a:t>Two classes that we commonly use to create a form control tree is </a:t>
            </a:r>
            <a:r>
              <a:rPr lang="en-US" b="1" dirty="0" err="1" smtClean="0"/>
              <a:t>FormGroup</a:t>
            </a:r>
            <a:r>
              <a:rPr lang="en-US" b="1" dirty="0" smtClean="0"/>
              <a:t> </a:t>
            </a:r>
            <a:r>
              <a:rPr lang="en-US" dirty="0" smtClean="0"/>
              <a:t>and </a:t>
            </a:r>
            <a:r>
              <a:rPr lang="en-US" b="1" dirty="0" err="1" smtClean="0"/>
              <a:t>FormControl</a:t>
            </a:r>
            <a:r>
              <a:rPr lang="en-US" dirty="0" smtClean="0"/>
              <a:t>. As the names imply to create a form with a group of controls, we create an instance of </a:t>
            </a:r>
            <a:r>
              <a:rPr lang="en-US" dirty="0" err="1" smtClean="0"/>
              <a:t>FormGroup</a:t>
            </a:r>
            <a:r>
              <a:rPr lang="en-US" dirty="0" smtClean="0"/>
              <a:t> class and to create each input element </a:t>
            </a:r>
            <a:r>
              <a:rPr lang="en-US" dirty="0" err="1" smtClean="0"/>
              <a:t>i.e</a:t>
            </a:r>
            <a:r>
              <a:rPr lang="en-US" dirty="0" smtClean="0"/>
              <a:t> a form control, we create an instance of </a:t>
            </a:r>
            <a:r>
              <a:rPr lang="en-US" dirty="0" err="1" smtClean="0"/>
              <a:t>FormControl</a:t>
            </a:r>
            <a:r>
              <a:rPr lang="en-US" dirty="0" smtClean="0"/>
              <a:t> class. So in the </a:t>
            </a:r>
            <a:r>
              <a:rPr lang="en-US" dirty="0" err="1" smtClean="0"/>
              <a:t>CreateEmployeeComponent</a:t>
            </a:r>
            <a:r>
              <a:rPr lang="en-US" dirty="0" smtClean="0"/>
              <a:t> (create-</a:t>
            </a:r>
            <a:r>
              <a:rPr lang="en-US" dirty="0" err="1" smtClean="0"/>
              <a:t>employee.component.ts</a:t>
            </a:r>
            <a:r>
              <a:rPr lang="en-US" dirty="0" smtClean="0"/>
              <a:t>) class</a:t>
            </a:r>
            <a:endParaRPr lang="en-US" dirty="0"/>
          </a:p>
        </p:txBody>
      </p:sp>
      <p:sp>
        <p:nvSpPr>
          <p:cNvPr id="68609" name="Rectangle 1"/>
          <p:cNvSpPr>
            <a:spLocks noChangeArrowheads="1"/>
          </p:cNvSpPr>
          <p:nvPr/>
        </p:nvSpPr>
        <p:spPr bwMode="auto">
          <a:xfrm>
            <a:off x="2819400" y="2133600"/>
            <a:ext cx="3719288" cy="4308872"/>
          </a:xfrm>
          <a:prstGeom prst="rect">
            <a:avLst/>
          </a:prstGeom>
          <a:solidFill>
            <a:srgbClr val="C0C0C0"/>
          </a:solid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import { Component,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from '@angular/core';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Import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classes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import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from '@angular/forms';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@Component({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selector: 'app-create-employee',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templateUrl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'./create-</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employee.component.html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styleUrls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['./create-</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employee.component.css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export class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CreateEmployeeComponent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implements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This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contains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fullName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Email form controls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employeeForm</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constructor() {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Initialise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the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with the 2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we need.</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ngOnInit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ensures the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it's form controls are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created when the component is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initialised</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ngOnInit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this.employeeForm</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fullName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email: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1800" b="0" i="0" u="none" strike="noStrike" cap="none" normalizeH="0" baseline="0" dirty="0" smtClean="0">
              <a:ln>
                <a:noFill/>
              </a:ln>
              <a:effectLst/>
              <a:latin typeface="Arial" panose="020B060402020202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534400" cy="6001643"/>
          </a:xfrm>
          <a:prstGeom prst="rect">
            <a:avLst/>
          </a:prstGeom>
        </p:spPr>
        <p:txBody>
          <a:bodyPr wrap="square">
            <a:spAutoFit/>
          </a:bodyPr>
          <a:lstStyle/>
          <a:p>
            <a:pPr algn="just"/>
            <a:r>
              <a:rPr lang="en-US" dirty="0" smtClean="0"/>
              <a:t>Binding the </a:t>
            </a:r>
            <a:r>
              <a:rPr lang="en-US" dirty="0" err="1" smtClean="0"/>
              <a:t>FormGroup</a:t>
            </a:r>
            <a:r>
              <a:rPr lang="en-US" dirty="0" smtClean="0"/>
              <a:t> model and the view : Copy and paste the following HTML in create-</a:t>
            </a:r>
            <a:r>
              <a:rPr lang="en-US" dirty="0" err="1" smtClean="0"/>
              <a:t>employee.component.html</a:t>
            </a:r>
            <a:r>
              <a:rPr lang="en-US" dirty="0" smtClean="0"/>
              <a:t> file. This is pure HTML. There is no Angular code in this HTML. We have a &lt;form&gt; element and 2 text input elements (for </a:t>
            </a:r>
            <a:r>
              <a:rPr lang="en-US" dirty="0" err="1" smtClean="0"/>
              <a:t>fullName</a:t>
            </a:r>
            <a:r>
              <a:rPr lang="en-US" dirty="0" smtClean="0"/>
              <a:t> and email) </a:t>
            </a:r>
            <a:endParaRPr lang="en-US" dirty="0" smtClean="0"/>
          </a:p>
          <a:p>
            <a:pPr algn="just"/>
            <a:endParaRPr lang="en-US" dirty="0" smtClean="0"/>
          </a:p>
          <a:p>
            <a:pPr algn="just"/>
            <a:r>
              <a:rPr lang="en-US" sz="1200" dirty="0" smtClean="0"/>
              <a:t>&lt;form class="form-horizontal"&gt;</a:t>
            </a:r>
            <a:endParaRPr lang="en-US" sz="1200" dirty="0" smtClean="0"/>
          </a:p>
          <a:p>
            <a:pPr algn="just"/>
            <a:r>
              <a:rPr lang="en-US" sz="1200" dirty="0" smtClean="0"/>
              <a:t>  &lt;div class="panel </a:t>
            </a:r>
            <a:r>
              <a:rPr lang="en-US" sz="1200" dirty="0" err="1" smtClean="0"/>
              <a:t>panel</a:t>
            </a:r>
            <a:r>
              <a:rPr lang="en-US" sz="1200" dirty="0" smtClean="0"/>
              <a:t>-primary"&gt;</a:t>
            </a:r>
            <a:endParaRPr lang="en-US" sz="1200" dirty="0" smtClean="0"/>
          </a:p>
          <a:p>
            <a:pPr algn="just"/>
            <a:r>
              <a:rPr lang="en-US" sz="1200" dirty="0" smtClean="0"/>
              <a:t>    &lt;div class="panel-heading"&gt;</a:t>
            </a:r>
            <a:endParaRPr lang="en-US" sz="1200" dirty="0" smtClean="0"/>
          </a:p>
          <a:p>
            <a:pPr algn="just"/>
            <a:r>
              <a:rPr lang="en-US" sz="1200" dirty="0" smtClean="0"/>
              <a:t>      &lt;h3 class="panel-title"&gt;Create Employee&lt;/h3&gt;</a:t>
            </a:r>
            <a:endParaRPr lang="en-US" sz="1200" dirty="0" smtClean="0"/>
          </a:p>
          <a:p>
            <a:pPr algn="just"/>
            <a:r>
              <a:rPr lang="en-US" sz="1200" dirty="0" smtClean="0"/>
              <a:t>    &lt;/div&gt;</a:t>
            </a:r>
            <a:endParaRPr lang="en-US" sz="1200" dirty="0" smtClean="0"/>
          </a:p>
          <a:p>
            <a:pPr algn="just"/>
            <a:r>
              <a:rPr lang="en-US" sz="1200" dirty="0" smtClean="0"/>
              <a:t>    &lt;div class="panel-body"&gt;</a:t>
            </a:r>
            <a:endParaRPr lang="en-US" sz="1200" dirty="0" smtClean="0"/>
          </a:p>
          <a:p>
            <a:pPr algn="just"/>
            <a:r>
              <a:rPr lang="en-US" sz="1200" dirty="0" smtClean="0"/>
              <a:t>      &lt;div class="form-group"&gt;</a:t>
            </a:r>
            <a:endParaRPr lang="en-US" sz="1200" dirty="0" smtClean="0"/>
          </a:p>
          <a:p>
            <a:pPr algn="just"/>
            <a:r>
              <a:rPr lang="en-US" sz="1200" dirty="0" smtClean="0"/>
              <a:t>        &lt;label class="col-sm-2 control-label" for="</a:t>
            </a:r>
            <a:r>
              <a:rPr lang="en-US" sz="1200" dirty="0" err="1" smtClean="0"/>
              <a:t>fullName</a:t>
            </a:r>
            <a:r>
              <a:rPr lang="en-US" sz="1200" dirty="0" smtClean="0"/>
              <a:t>"&gt;Full Name&lt;/label&gt;</a:t>
            </a:r>
            <a:endParaRPr lang="en-US" sz="1200" dirty="0" smtClean="0"/>
          </a:p>
          <a:p>
            <a:pPr algn="just"/>
            <a:r>
              <a:rPr lang="en-US" sz="1200" dirty="0" smtClean="0"/>
              <a:t>        &lt;div class="col-sm-8"&gt;</a:t>
            </a:r>
            <a:endParaRPr lang="en-US" sz="1200" dirty="0" smtClean="0"/>
          </a:p>
          <a:p>
            <a:pPr algn="just"/>
            <a:r>
              <a:rPr lang="en-US" sz="1200" dirty="0" smtClean="0"/>
              <a:t>          &lt;input id="</a:t>
            </a:r>
            <a:r>
              <a:rPr lang="en-US" sz="1200" dirty="0" err="1" smtClean="0"/>
              <a:t>fullName</a:t>
            </a:r>
            <a:r>
              <a:rPr lang="en-US" sz="1200" dirty="0" smtClean="0"/>
              <a:t>" type="text" class="form-control"&gt;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pPr algn="just"/>
            <a:endParaRPr lang="en-US" sz="1200" dirty="0" smtClean="0"/>
          </a:p>
          <a:p>
            <a:pPr algn="just"/>
            <a:r>
              <a:rPr lang="en-US" sz="1200" dirty="0" smtClean="0"/>
              <a:t>      &lt;div class="form-group"&gt;</a:t>
            </a:r>
            <a:endParaRPr lang="en-US" sz="1200" dirty="0" smtClean="0"/>
          </a:p>
          <a:p>
            <a:pPr algn="just"/>
            <a:r>
              <a:rPr lang="en-US" sz="1200" dirty="0" smtClean="0"/>
              <a:t>        &lt;label class="col-sm-2 control-label" for="email"&gt;Email&lt;/label&gt;</a:t>
            </a:r>
            <a:endParaRPr lang="en-US" sz="1200" dirty="0" smtClean="0"/>
          </a:p>
          <a:p>
            <a:pPr algn="just"/>
            <a:r>
              <a:rPr lang="en-US" sz="1200" dirty="0" smtClean="0"/>
              <a:t>        &lt;div class="col-sm-8"&gt;</a:t>
            </a:r>
            <a:endParaRPr lang="en-US" sz="1200" dirty="0" smtClean="0"/>
          </a:p>
          <a:p>
            <a:pPr algn="just"/>
            <a:r>
              <a:rPr lang="en-US" sz="1200" dirty="0" smtClean="0"/>
              <a:t>          &lt;input id="email" type="text" class="form-control"&gt;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pPr algn="just"/>
            <a:endParaRPr lang="en-US" sz="1200" dirty="0" smtClean="0"/>
          </a:p>
          <a:p>
            <a:pPr algn="just"/>
            <a:r>
              <a:rPr lang="en-US" sz="1200" dirty="0" smtClean="0"/>
              <a:t>    &lt;/div&gt;</a:t>
            </a:r>
            <a:endParaRPr lang="en-US" sz="1200" dirty="0" smtClean="0"/>
          </a:p>
          <a:p>
            <a:pPr algn="just"/>
            <a:r>
              <a:rPr lang="en-US" sz="1200" dirty="0" smtClean="0"/>
              <a:t>    &lt;div class="panel-footer"&gt;</a:t>
            </a:r>
            <a:endParaRPr lang="en-US" sz="1200" dirty="0" smtClean="0"/>
          </a:p>
          <a:p>
            <a:pPr algn="just"/>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r>
              <a:rPr lang="en-US" sz="1200" dirty="0" smtClean="0"/>
              <a:t>&lt;/form&gt;</a:t>
            </a:r>
            <a:endParaRPr lang="en-US" sz="1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48471"/>
            <a:ext cx="8839200" cy="6709529"/>
          </a:xfrm>
          <a:prstGeom prst="rect">
            <a:avLst/>
          </a:prstGeom>
        </p:spPr>
        <p:txBody>
          <a:bodyPr wrap="square">
            <a:spAutoFit/>
          </a:bodyPr>
          <a:lstStyle/>
          <a:p>
            <a:r>
              <a:rPr lang="en-US" dirty="0" smtClean="0"/>
              <a:t>Now we need to bind the view template to the form group model we created in the component class. For this we make use of the following 2 directives provided by Angular </a:t>
            </a:r>
            <a:r>
              <a:rPr lang="en-US" dirty="0" err="1" smtClean="0"/>
              <a:t>ReactiveFroms</a:t>
            </a:r>
            <a:r>
              <a:rPr lang="en-US" dirty="0" smtClean="0"/>
              <a:t> module. </a:t>
            </a:r>
            <a:endParaRPr lang="en-US" dirty="0" smtClean="0"/>
          </a:p>
          <a:p>
            <a:r>
              <a:rPr lang="en-US" dirty="0" err="1" smtClean="0"/>
              <a:t>formGroup</a:t>
            </a:r>
            <a:endParaRPr lang="en-US" dirty="0" smtClean="0"/>
          </a:p>
          <a:p>
            <a:r>
              <a:rPr lang="en-US" dirty="0" err="1" smtClean="0"/>
              <a:t>formControlName</a:t>
            </a:r>
            <a:endParaRPr lang="en-US" dirty="0" smtClean="0"/>
          </a:p>
          <a:p>
            <a:r>
              <a:rPr lang="en-US" dirty="0" smtClean="0"/>
              <a:t>Here is the modified HTML. Notice the use of </a:t>
            </a:r>
            <a:r>
              <a:rPr lang="en-US" dirty="0" err="1" smtClean="0"/>
              <a:t>formGroup</a:t>
            </a:r>
            <a:r>
              <a:rPr lang="en-US" dirty="0" smtClean="0"/>
              <a:t> and </a:t>
            </a:r>
            <a:r>
              <a:rPr lang="en-US" dirty="0" err="1" smtClean="0"/>
              <a:t>formControlName</a:t>
            </a:r>
            <a:r>
              <a:rPr lang="en-US" dirty="0" smtClean="0"/>
              <a:t> directives in the &lt;form&gt; element and the 2 input elements. </a:t>
            </a:r>
            <a:endParaRPr lang="en-US" dirty="0" smtClean="0"/>
          </a:p>
          <a:p>
            <a:endParaRPr lang="en-US" dirty="0" smtClean="0"/>
          </a:p>
          <a:p>
            <a:r>
              <a:rPr lang="en-US" sz="1100" dirty="0" smtClean="0"/>
              <a:t>&lt;form class="form-horizontal" </a:t>
            </a:r>
            <a:r>
              <a:rPr lang="en-US" sz="1100" b="1" dirty="0" smtClean="0"/>
              <a:t>[</a:t>
            </a:r>
            <a:r>
              <a:rPr lang="en-US" sz="1100" b="1" dirty="0" err="1" smtClean="0"/>
              <a:t>formGroup</a:t>
            </a:r>
            <a:r>
              <a:rPr lang="en-US" sz="1100" b="1" dirty="0" smtClean="0"/>
              <a:t>]="</a:t>
            </a:r>
            <a:r>
              <a:rPr lang="en-US" sz="1100" b="1" dirty="0" err="1" smtClean="0"/>
              <a:t>employeeForm</a:t>
            </a:r>
            <a:r>
              <a:rPr lang="en-US" sz="1100" b="1" dirty="0" smtClean="0"/>
              <a:t>"&gt;</a:t>
            </a:r>
            <a:endParaRPr lang="en-US" sz="1100" b="1" dirty="0" smtClean="0"/>
          </a:p>
          <a:p>
            <a:r>
              <a:rPr lang="en-US" sz="1100" dirty="0" smtClean="0"/>
              <a:t>  &lt;div class="panel </a:t>
            </a:r>
            <a:r>
              <a:rPr lang="en-US" sz="1100" dirty="0" err="1" smtClean="0"/>
              <a:t>panel</a:t>
            </a:r>
            <a:r>
              <a:rPr lang="en-US" sz="1100" dirty="0" smtClean="0"/>
              <a:t>-primary"&gt;</a:t>
            </a:r>
            <a:endParaRPr lang="en-US" sz="1100" dirty="0" smtClean="0"/>
          </a:p>
          <a:p>
            <a:r>
              <a:rPr lang="en-US" sz="1100" dirty="0" smtClean="0"/>
              <a:t>    &lt;div class="panel-heading"&gt;</a:t>
            </a:r>
            <a:endParaRPr lang="en-US" sz="1100" dirty="0" smtClean="0"/>
          </a:p>
          <a:p>
            <a:r>
              <a:rPr lang="en-US" sz="1100" dirty="0" smtClean="0"/>
              <a:t>      &lt;h3 class="panel-title"&gt;Create Employee&lt;/h3&gt;</a:t>
            </a:r>
            <a:endParaRPr lang="en-US" sz="1100" dirty="0" smtClean="0"/>
          </a:p>
          <a:p>
            <a:r>
              <a:rPr lang="en-US" sz="1100" dirty="0" smtClean="0"/>
              <a:t>    &lt;/div&gt;</a:t>
            </a:r>
            <a:endParaRPr lang="en-US" sz="1100" dirty="0" smtClean="0"/>
          </a:p>
          <a:p>
            <a:r>
              <a:rPr lang="en-US" sz="1100" dirty="0" smtClean="0"/>
              <a:t>    &lt;div class="panel-body"&gt;</a:t>
            </a:r>
            <a:endParaRPr lang="en-US" sz="1100" dirty="0" smtClean="0"/>
          </a:p>
          <a:p>
            <a:r>
              <a:rPr lang="en-US" sz="1100" dirty="0" smtClean="0"/>
              <a:t>      &lt;div class="form-group"&gt;</a:t>
            </a:r>
            <a:endParaRPr lang="en-US" sz="1100" dirty="0" smtClean="0"/>
          </a:p>
          <a:p>
            <a:r>
              <a:rPr lang="en-US" sz="1100" dirty="0" smtClean="0"/>
              <a:t>        &lt;label class="col-sm-2 control-label" for="</a:t>
            </a:r>
            <a:r>
              <a:rPr lang="en-US" sz="1100" dirty="0" err="1" smtClean="0"/>
              <a:t>fullName</a:t>
            </a:r>
            <a:r>
              <a:rPr lang="en-US" sz="1100" dirty="0" smtClean="0"/>
              <a:t>"&gt;Full Name&lt;/label&gt;</a:t>
            </a:r>
            <a:endParaRPr lang="en-US" sz="1100" dirty="0" smtClean="0"/>
          </a:p>
          <a:p>
            <a:r>
              <a:rPr lang="en-US" sz="1100" dirty="0" smtClean="0"/>
              <a:t>        &lt;div class="col-sm-8"&gt;</a:t>
            </a:r>
            <a:endParaRPr lang="en-US" sz="1100" dirty="0" smtClean="0"/>
          </a:p>
          <a:p>
            <a:r>
              <a:rPr lang="en-US" sz="1100" dirty="0" smtClean="0"/>
              <a:t>          &lt;input id="</a:t>
            </a:r>
            <a:r>
              <a:rPr lang="en-US" sz="1100" dirty="0" err="1" smtClean="0"/>
              <a:t>fullName</a:t>
            </a:r>
            <a:r>
              <a:rPr lang="en-US" sz="1100" dirty="0" smtClean="0"/>
              <a:t>" type="text" class="form-control" </a:t>
            </a:r>
            <a:r>
              <a:rPr lang="en-US" sz="1100" b="1" dirty="0" err="1" smtClean="0"/>
              <a:t>formControlName</a:t>
            </a:r>
            <a:r>
              <a:rPr lang="en-US" sz="1100" b="1" dirty="0" smtClean="0"/>
              <a:t>="</a:t>
            </a:r>
            <a:r>
              <a:rPr lang="en-US" sz="1100" b="1" dirty="0" err="1" smtClean="0"/>
              <a:t>fullName</a:t>
            </a:r>
            <a:r>
              <a:rPr lang="en-US" sz="1100" dirty="0" smtClean="0"/>
              <a:t>"&gt;</a:t>
            </a:r>
            <a:endParaRPr lang="en-US" sz="1100" dirty="0" smtClean="0"/>
          </a:p>
          <a:p>
            <a:r>
              <a:rPr lang="en-US" sz="1100" dirty="0" smtClean="0"/>
              <a:t>        &lt;/div&gt;</a:t>
            </a:r>
            <a:endParaRPr lang="en-US" sz="1100" dirty="0" smtClean="0"/>
          </a:p>
          <a:p>
            <a:r>
              <a:rPr lang="en-US" sz="1100" dirty="0" smtClean="0"/>
              <a:t>      &lt;/div&gt;</a:t>
            </a:r>
            <a:endParaRPr lang="en-US" sz="1100" dirty="0" smtClean="0"/>
          </a:p>
          <a:p>
            <a:endParaRPr lang="en-US" sz="1100" dirty="0" smtClean="0"/>
          </a:p>
          <a:p>
            <a:r>
              <a:rPr lang="en-US" sz="1100" dirty="0" smtClean="0"/>
              <a:t>      &lt;div class="form-group"&gt;</a:t>
            </a:r>
            <a:endParaRPr lang="en-US" sz="1100" dirty="0" smtClean="0"/>
          </a:p>
          <a:p>
            <a:r>
              <a:rPr lang="en-US" sz="1100" dirty="0" smtClean="0"/>
              <a:t>        &lt;label class="col-sm-2 control-label" for="email"&gt;Email&lt;/label&gt;</a:t>
            </a:r>
            <a:endParaRPr lang="en-US" sz="1100" dirty="0" smtClean="0"/>
          </a:p>
          <a:p>
            <a:r>
              <a:rPr lang="en-US" sz="1100" dirty="0" smtClean="0"/>
              <a:t>        &lt;div class="col-sm-8"&gt;</a:t>
            </a:r>
            <a:endParaRPr lang="en-US" sz="1100" dirty="0" smtClean="0"/>
          </a:p>
          <a:p>
            <a:r>
              <a:rPr lang="en-US" sz="1100" dirty="0" smtClean="0"/>
              <a:t>          &lt;input id="email" type="text" class="form-control" </a:t>
            </a:r>
            <a:r>
              <a:rPr lang="en-US" sz="1100" b="1" dirty="0" err="1" smtClean="0"/>
              <a:t>formControlName</a:t>
            </a:r>
            <a:r>
              <a:rPr lang="en-US" sz="1100" b="1" dirty="0" smtClean="0"/>
              <a:t>="email“&gt;</a:t>
            </a:r>
            <a:endParaRPr lang="en-US" sz="1100" b="1" dirty="0" smtClean="0"/>
          </a:p>
          <a:p>
            <a:r>
              <a:rPr lang="en-US" sz="1100" dirty="0" smtClean="0"/>
              <a:t>        &lt;/div&gt;</a:t>
            </a:r>
            <a:endParaRPr lang="en-US" sz="1100" dirty="0" smtClean="0"/>
          </a:p>
          <a:p>
            <a:r>
              <a:rPr lang="en-US" sz="1100" dirty="0" smtClean="0"/>
              <a:t>      &lt;/div&gt;</a:t>
            </a:r>
            <a:endParaRPr lang="en-US" sz="1100" dirty="0" smtClean="0"/>
          </a:p>
          <a:p>
            <a:endParaRPr lang="en-US" sz="1100" dirty="0" smtClean="0"/>
          </a:p>
          <a:p>
            <a:r>
              <a:rPr lang="en-US" sz="1100" dirty="0" smtClean="0"/>
              <a:t>    &lt;/div&gt;</a:t>
            </a:r>
            <a:endParaRPr lang="en-US" sz="1100" dirty="0" smtClean="0"/>
          </a:p>
          <a:p>
            <a:r>
              <a:rPr lang="en-US" sz="1100" dirty="0" smtClean="0"/>
              <a:t>    &lt;div class="panel-footer"&gt;</a:t>
            </a:r>
            <a:endParaRPr lang="en-US" sz="1100" dirty="0" smtClean="0"/>
          </a:p>
          <a:p>
            <a:r>
              <a:rPr lang="en-US" sz="1100" dirty="0" smtClean="0"/>
              <a:t>      &lt;button class="</a:t>
            </a:r>
            <a:r>
              <a:rPr lang="en-US" sz="1100" dirty="0" err="1" smtClean="0"/>
              <a:t>btn</a:t>
            </a:r>
            <a:r>
              <a:rPr lang="en-US" sz="1100" dirty="0" smtClean="0"/>
              <a:t> </a:t>
            </a:r>
            <a:r>
              <a:rPr lang="en-US" sz="1100" dirty="0" err="1" smtClean="0"/>
              <a:t>btn</a:t>
            </a:r>
            <a:r>
              <a:rPr lang="en-US" sz="1100" dirty="0" smtClean="0"/>
              <a:t>-primary" type="submit"&gt;Save&lt;/button&gt;</a:t>
            </a:r>
            <a:endParaRPr lang="en-US" sz="1100" dirty="0" smtClean="0"/>
          </a:p>
          <a:p>
            <a:r>
              <a:rPr lang="en-US" sz="1100" dirty="0" smtClean="0"/>
              <a:t>    &lt;/div&gt;</a:t>
            </a:r>
            <a:endParaRPr lang="en-US" sz="1100" dirty="0" smtClean="0"/>
          </a:p>
          <a:p>
            <a:r>
              <a:rPr lang="en-US" sz="1100" dirty="0" smtClean="0"/>
              <a:t>  &lt;/div&gt;</a:t>
            </a:r>
            <a:endParaRPr lang="en-US" sz="1100" dirty="0" smtClean="0"/>
          </a:p>
          <a:p>
            <a:r>
              <a:rPr lang="en-US" sz="1100" dirty="0" smtClean="0"/>
              <a:t>&lt;/form&gt;</a:t>
            </a:r>
            <a:endParaRPr lang="en-US" sz="11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696200" cy="1754326"/>
          </a:xfrm>
          <a:prstGeom prst="rect">
            <a:avLst/>
          </a:prstGeom>
        </p:spPr>
        <p:txBody>
          <a:bodyPr wrap="square">
            <a:spAutoFit/>
          </a:bodyPr>
          <a:lstStyle/>
          <a:p>
            <a:r>
              <a:rPr lang="en-US" dirty="0" smtClean="0"/>
              <a:t>The 2 directives (</a:t>
            </a:r>
            <a:r>
              <a:rPr lang="en-US" dirty="0" err="1" smtClean="0"/>
              <a:t>formGroup</a:t>
            </a:r>
            <a:r>
              <a:rPr lang="en-US" dirty="0" smtClean="0"/>
              <a:t> and </a:t>
            </a:r>
            <a:r>
              <a:rPr lang="en-US" dirty="0" err="1" smtClean="0"/>
              <a:t>formControlName</a:t>
            </a:r>
            <a:r>
              <a:rPr lang="en-US" dirty="0" smtClean="0"/>
              <a:t>) are in </a:t>
            </a:r>
            <a:r>
              <a:rPr lang="en-US" dirty="0" err="1" smtClean="0"/>
              <a:t>ReactiveForms</a:t>
            </a:r>
            <a:r>
              <a:rPr lang="en-US" dirty="0" smtClean="0"/>
              <a:t> module, but we have not yet imported it in our root module. So in the </a:t>
            </a:r>
            <a:r>
              <a:rPr lang="en-US" dirty="0" err="1" smtClean="0"/>
              <a:t>AppModule</a:t>
            </a:r>
            <a:r>
              <a:rPr lang="en-US" dirty="0" smtClean="0"/>
              <a:t> (</a:t>
            </a:r>
            <a:r>
              <a:rPr lang="en-US" b="1" dirty="0" err="1" smtClean="0"/>
              <a:t>app.module.ts</a:t>
            </a:r>
            <a:r>
              <a:rPr lang="en-US" b="1" dirty="0" smtClean="0"/>
              <a:t> file</a:t>
            </a:r>
            <a:r>
              <a:rPr lang="en-US" dirty="0" smtClean="0"/>
              <a:t>), import </a:t>
            </a:r>
            <a:r>
              <a:rPr lang="en-US" dirty="0" err="1" smtClean="0"/>
              <a:t>ReactiveFormsModule</a:t>
            </a:r>
            <a:r>
              <a:rPr lang="en-US" dirty="0" smtClean="0"/>
              <a:t> and include it in the </a:t>
            </a:r>
            <a:r>
              <a:rPr lang="en-US" b="1" dirty="0" smtClean="0"/>
              <a:t>imports </a:t>
            </a:r>
            <a:r>
              <a:rPr lang="en-US" dirty="0" smtClean="0"/>
              <a:t>array. </a:t>
            </a:r>
            <a:br>
              <a:rPr lang="en-US" dirty="0" smtClean="0"/>
            </a:br>
            <a:br>
              <a:rPr lang="en-US" dirty="0" smtClean="0"/>
            </a:br>
            <a:r>
              <a:rPr lang="en-US" dirty="0" smtClean="0"/>
              <a:t>import { </a:t>
            </a:r>
            <a:r>
              <a:rPr lang="en-US" dirty="0" err="1" smtClean="0"/>
              <a:t>ReactiveFormsModule</a:t>
            </a:r>
            <a:r>
              <a:rPr lang="en-US" dirty="0" smtClean="0"/>
              <a:t> } from '@angular/forms';</a:t>
            </a:r>
            <a:endParaRPr lang="en-US" dirty="0"/>
          </a:p>
        </p:txBody>
      </p:sp>
      <p:sp>
        <p:nvSpPr>
          <p:cNvPr id="5" name="Rectangle 4"/>
          <p:cNvSpPr/>
          <p:nvPr/>
        </p:nvSpPr>
        <p:spPr>
          <a:xfrm>
            <a:off x="457200" y="2209800"/>
            <a:ext cx="8305800" cy="4339650"/>
          </a:xfrm>
          <a:prstGeom prst="rect">
            <a:avLst/>
          </a:prstGeom>
        </p:spPr>
        <p:txBody>
          <a:bodyPr wrap="square">
            <a:spAutoFit/>
          </a:bodyPr>
          <a:lstStyle/>
          <a:p>
            <a:r>
              <a:rPr lang="en-US" b="1" dirty="0" smtClean="0">
                <a:solidFill>
                  <a:schemeClr val="accent1">
                    <a:lumMod val="75000"/>
                  </a:schemeClr>
                </a:solidFill>
              </a:rPr>
              <a:t>Accessing form data </a:t>
            </a:r>
            <a:r>
              <a:rPr lang="en-US" dirty="0" smtClean="0"/>
              <a:t>: To access form data, bind to the </a:t>
            </a:r>
            <a:r>
              <a:rPr lang="en-US" dirty="0" err="1" smtClean="0"/>
              <a:t>ngSubmit</a:t>
            </a:r>
            <a:r>
              <a:rPr lang="en-US" dirty="0" smtClean="0"/>
              <a:t> event on the &lt;form&gt; element. This </a:t>
            </a:r>
            <a:r>
              <a:rPr lang="en-US" dirty="0" err="1" smtClean="0"/>
              <a:t>ngSubmit</a:t>
            </a:r>
            <a:r>
              <a:rPr lang="en-US" dirty="0" smtClean="0"/>
              <a:t> event is raised when a button with input type=submit is clicked. </a:t>
            </a:r>
            <a:endParaRPr lang="en-US" dirty="0" smtClean="0"/>
          </a:p>
          <a:p>
            <a:endParaRPr lang="en-US" dirty="0" smtClean="0"/>
          </a:p>
          <a:p>
            <a:r>
              <a:rPr lang="en-US" sz="1200" dirty="0" smtClean="0"/>
              <a:t>&lt;form class="form-horizontal" [</a:t>
            </a:r>
            <a:r>
              <a:rPr lang="en-US" sz="1200" dirty="0" err="1" smtClean="0"/>
              <a:t>formGroup</a:t>
            </a:r>
            <a:r>
              <a:rPr lang="en-US" sz="1200" dirty="0" smtClean="0"/>
              <a:t>]="</a:t>
            </a:r>
            <a:r>
              <a:rPr lang="en-US" sz="1200" dirty="0" err="1" smtClean="0"/>
              <a:t>employeeForm</a:t>
            </a:r>
            <a:r>
              <a:rPr lang="en-US" sz="1200" dirty="0" smtClean="0"/>
              <a:t>" (</a:t>
            </a:r>
            <a:r>
              <a:rPr lang="en-US" sz="1200" dirty="0" err="1" smtClean="0"/>
              <a:t>ngSubmit</a:t>
            </a:r>
            <a:r>
              <a:rPr lang="en-US" sz="1200" dirty="0" smtClean="0"/>
              <a:t>)="</a:t>
            </a:r>
            <a:r>
              <a:rPr lang="en-US" sz="1200" dirty="0" err="1" smtClean="0"/>
              <a:t>onSubmit</a:t>
            </a:r>
            <a:r>
              <a:rPr lang="en-US" sz="1200" dirty="0" smtClean="0"/>
              <a:t>()"&gt;</a:t>
            </a:r>
            <a:endParaRPr lang="en-US" sz="1200" dirty="0" smtClean="0"/>
          </a:p>
          <a:p>
            <a:endParaRPr lang="en-US" dirty="0" smtClean="0"/>
          </a:p>
          <a:p>
            <a:r>
              <a:rPr lang="en-US" dirty="0" smtClean="0"/>
              <a:t>In the component class (create-</a:t>
            </a:r>
            <a:r>
              <a:rPr lang="en-US" dirty="0" err="1" smtClean="0"/>
              <a:t>employee.component.ts</a:t>
            </a:r>
            <a:r>
              <a:rPr lang="en-US" dirty="0" smtClean="0"/>
              <a:t>), include </a:t>
            </a:r>
            <a:r>
              <a:rPr lang="en-US" dirty="0" err="1" smtClean="0"/>
              <a:t>onSubmit</a:t>
            </a:r>
            <a:r>
              <a:rPr lang="en-US" dirty="0" smtClean="0"/>
              <a:t>() method as shown below. </a:t>
            </a:r>
            <a:endParaRPr lang="en-US" dirty="0" smtClean="0"/>
          </a:p>
          <a:p>
            <a:endParaRPr lang="en-US" dirty="0" smtClean="0"/>
          </a:p>
          <a:p>
            <a:r>
              <a:rPr lang="en-US" sz="1600" dirty="0" err="1" smtClean="0"/>
              <a:t>onSubmit</a:t>
            </a:r>
            <a:r>
              <a:rPr lang="en-US" sz="1600" dirty="0" smtClean="0"/>
              <a:t>(): void {</a:t>
            </a:r>
            <a:endParaRPr lang="en-US" sz="1600" dirty="0" smtClean="0"/>
          </a:p>
          <a:p>
            <a:r>
              <a:rPr lang="en-US" sz="1600" dirty="0" smtClean="0"/>
              <a:t>  console.log(</a:t>
            </a:r>
            <a:r>
              <a:rPr lang="en-US" sz="1600" dirty="0" err="1" smtClean="0"/>
              <a:t>this.employeeForm.value</a:t>
            </a:r>
            <a:r>
              <a:rPr lang="en-US" sz="1600" dirty="0" smtClean="0"/>
              <a:t>);</a:t>
            </a:r>
            <a:endParaRPr lang="en-US" sz="1600" dirty="0" smtClean="0"/>
          </a:p>
          <a:p>
            <a:r>
              <a:rPr lang="en-US" sz="1600" dirty="0" smtClean="0"/>
              <a:t>}</a:t>
            </a:r>
            <a:endParaRPr lang="en-US" sz="1600" dirty="0" smtClean="0"/>
          </a:p>
          <a:p>
            <a:endParaRPr lang="en-US" dirty="0" smtClean="0"/>
          </a:p>
          <a:p>
            <a:r>
              <a:rPr lang="en-US" dirty="0" smtClean="0"/>
              <a:t>At this point, fill out the form and click Save button. Notice, the </a:t>
            </a:r>
            <a:r>
              <a:rPr lang="en-US" dirty="0" err="1" smtClean="0"/>
              <a:t>Formgroup</a:t>
            </a:r>
            <a:r>
              <a:rPr lang="en-US" dirty="0" smtClean="0"/>
              <a:t> value property is logged to the console. The value property of the </a:t>
            </a:r>
            <a:r>
              <a:rPr lang="en-US" dirty="0" err="1" smtClean="0"/>
              <a:t>FormGroup</a:t>
            </a:r>
            <a:r>
              <a:rPr lang="en-US" dirty="0" smtClean="0"/>
              <a:t> contains each form control name and it's associated value.</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04800" y="228600"/>
            <a:ext cx="3003771" cy="707886"/>
          </a:xfrm>
          <a:prstGeom prst="rect">
            <a:avLst/>
          </a:prstGeom>
          <a:noFill/>
        </p:spPr>
        <p:txBody>
          <a:bodyPr wrap="none" rtlCol="0">
            <a:spAutoFit/>
          </a:bodyPr>
          <a:lstStyle/>
          <a:p>
            <a:r>
              <a:rPr lang="en-US" sz="2000" b="1" dirty="0" smtClean="0">
                <a:solidFill>
                  <a:schemeClr val="tx2">
                    <a:lumMod val="75000"/>
                  </a:schemeClr>
                </a:solidFill>
              </a:rPr>
              <a:t>Read Operation in Angular</a:t>
            </a:r>
            <a:endParaRPr lang="en-US" sz="2000" b="1" dirty="0" smtClean="0">
              <a:solidFill>
                <a:schemeClr val="tx2">
                  <a:lumMod val="75000"/>
                </a:schemeClr>
              </a:solidFill>
            </a:endParaRPr>
          </a:p>
          <a:p>
            <a:endParaRPr lang="en-US" sz="2000" b="1" dirty="0">
              <a:solidFill>
                <a:schemeClr val="tx2">
                  <a:lumMod val="75000"/>
                </a:schemeClr>
              </a:solidFill>
            </a:endParaRPr>
          </a:p>
        </p:txBody>
      </p:sp>
      <p:pic>
        <p:nvPicPr>
          <p:cNvPr id="7170" name="Picture 2" descr="angular list component"/>
          <p:cNvPicPr>
            <a:picLocks noChangeAspect="1" noChangeArrowheads="1"/>
          </p:cNvPicPr>
          <p:nvPr/>
        </p:nvPicPr>
        <p:blipFill>
          <a:blip r:embed="rId1"/>
          <a:srcRect/>
          <a:stretch>
            <a:fillRect/>
          </a:stretch>
        </p:blipFill>
        <p:spPr bwMode="auto">
          <a:xfrm>
            <a:off x="2286000" y="685800"/>
            <a:ext cx="4848225" cy="5704834"/>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382000" cy="6463308"/>
          </a:xfrm>
          <a:prstGeom prst="rect">
            <a:avLst/>
          </a:prstGeom>
        </p:spPr>
        <p:txBody>
          <a:bodyPr wrap="square">
            <a:spAutoFit/>
          </a:bodyPr>
          <a:lstStyle/>
          <a:p>
            <a:r>
              <a:rPr lang="en-US" dirty="0" smtClean="0"/>
              <a:t>At the moment, we do not have Employee model. First, let's create the Employee model.  </a:t>
            </a:r>
            <a:endParaRPr lang="en-US" dirty="0" smtClean="0"/>
          </a:p>
          <a:p>
            <a:r>
              <a:rPr lang="en-US" b="1" dirty="0" smtClean="0"/>
              <a:t>Creating Employee model :  </a:t>
            </a:r>
            <a:endParaRPr lang="en-US" b="1" dirty="0" smtClean="0"/>
          </a:p>
          <a:p>
            <a:r>
              <a:rPr lang="en-US" dirty="0" smtClean="0"/>
              <a:t>Expand the "</a:t>
            </a:r>
            <a:r>
              <a:rPr lang="en-US" dirty="0" err="1" smtClean="0"/>
              <a:t>src</a:t>
            </a:r>
            <a:r>
              <a:rPr lang="en-US" dirty="0" smtClean="0"/>
              <a:t>" folder</a:t>
            </a:r>
            <a:endParaRPr lang="en-US" dirty="0" smtClean="0"/>
          </a:p>
          <a:p>
            <a:r>
              <a:rPr lang="en-US" dirty="0" smtClean="0"/>
              <a:t>Right click on the "App" folder, and select "New Folder" from the context menu</a:t>
            </a:r>
            <a:endParaRPr lang="en-US" dirty="0" smtClean="0"/>
          </a:p>
          <a:p>
            <a:r>
              <a:rPr lang="en-US" dirty="0" smtClean="0"/>
              <a:t>Name the folder "models". We will place all our models in this folder</a:t>
            </a:r>
            <a:endParaRPr lang="en-US" dirty="0" smtClean="0"/>
          </a:p>
          <a:p>
            <a:r>
              <a:rPr lang="en-US" dirty="0" smtClean="0"/>
              <a:t>Now add a new file in the "models" folder</a:t>
            </a:r>
            <a:endParaRPr lang="en-US" dirty="0" smtClean="0"/>
          </a:p>
          <a:p>
            <a:r>
              <a:rPr lang="en-US" dirty="0" smtClean="0"/>
              <a:t>Name it "</a:t>
            </a:r>
            <a:r>
              <a:rPr lang="en-US" dirty="0" err="1" smtClean="0"/>
              <a:t>employee.model.ts</a:t>
            </a:r>
            <a:r>
              <a:rPr lang="en-US" dirty="0" smtClean="0"/>
              <a:t>"</a:t>
            </a:r>
            <a:endParaRPr lang="en-US" dirty="0" smtClean="0"/>
          </a:p>
          <a:p>
            <a:r>
              <a:rPr lang="en-US" dirty="0" smtClean="0"/>
              <a:t>Copy and paste the following code in it</a:t>
            </a:r>
            <a:endParaRPr lang="en-US" dirty="0" smtClean="0"/>
          </a:p>
          <a:p>
            <a:r>
              <a:rPr lang="en-US" sz="1200" dirty="0" smtClean="0"/>
              <a:t>export class Employee {</a:t>
            </a:r>
            <a:endParaRPr lang="en-US" sz="1200" dirty="0" smtClean="0"/>
          </a:p>
          <a:p>
            <a:r>
              <a:rPr lang="en-US" sz="1200" dirty="0" smtClean="0"/>
              <a:t>    id: number;</a:t>
            </a:r>
            <a:endParaRPr lang="en-US" sz="1200" dirty="0" smtClean="0"/>
          </a:p>
          <a:p>
            <a:r>
              <a:rPr lang="en-US" sz="1200" dirty="0" smtClean="0"/>
              <a:t>    name: string;</a:t>
            </a:r>
            <a:endParaRPr lang="en-US" sz="1200" dirty="0" smtClean="0"/>
          </a:p>
          <a:p>
            <a:r>
              <a:rPr lang="en-US" sz="1200" dirty="0" smtClean="0"/>
              <a:t>    gender: string;</a:t>
            </a:r>
            <a:endParaRPr lang="en-US" sz="1200" dirty="0" smtClean="0"/>
          </a:p>
          <a:p>
            <a:r>
              <a:rPr lang="en-US" sz="1200" dirty="0" smtClean="0"/>
              <a:t>    email?: string;</a:t>
            </a:r>
            <a:endParaRPr lang="en-US" sz="1200" dirty="0" smtClean="0"/>
          </a:p>
          <a:p>
            <a:r>
              <a:rPr lang="en-US" sz="1200" dirty="0" smtClean="0"/>
              <a:t>    </a:t>
            </a:r>
            <a:r>
              <a:rPr lang="en-US" sz="1200" dirty="0" err="1" smtClean="0"/>
              <a:t>phoneNumber</a:t>
            </a:r>
            <a:r>
              <a:rPr lang="en-US" sz="1200" dirty="0" smtClean="0"/>
              <a:t>?: number;</a:t>
            </a:r>
            <a:endParaRPr lang="en-US" sz="1200" dirty="0" smtClean="0"/>
          </a:p>
          <a:p>
            <a:r>
              <a:rPr lang="en-US" sz="1200" dirty="0" smtClean="0"/>
              <a:t>    </a:t>
            </a:r>
            <a:r>
              <a:rPr lang="en-US" sz="1200" dirty="0" err="1" smtClean="0"/>
              <a:t>contactPreference</a:t>
            </a:r>
            <a:r>
              <a:rPr lang="en-US" sz="1200" dirty="0" smtClean="0"/>
              <a:t>: string;</a:t>
            </a:r>
            <a:endParaRPr lang="en-US" sz="1200" dirty="0" smtClean="0"/>
          </a:p>
          <a:p>
            <a:r>
              <a:rPr lang="en-US" sz="1200" dirty="0" smtClean="0"/>
              <a:t>    </a:t>
            </a:r>
            <a:r>
              <a:rPr lang="en-US" sz="1200" dirty="0" err="1" smtClean="0"/>
              <a:t>dateOfBirth</a:t>
            </a:r>
            <a:r>
              <a:rPr lang="en-US" sz="1200" dirty="0" smtClean="0"/>
              <a:t>: Date;</a:t>
            </a:r>
            <a:endParaRPr lang="en-US" sz="1200" dirty="0" smtClean="0"/>
          </a:p>
          <a:p>
            <a:r>
              <a:rPr lang="en-US" sz="1200" dirty="0" smtClean="0"/>
              <a:t>    department: string;</a:t>
            </a:r>
            <a:endParaRPr lang="en-US" sz="1200" dirty="0" smtClean="0"/>
          </a:p>
          <a:p>
            <a:r>
              <a:rPr lang="en-US" sz="1200" dirty="0" smtClean="0"/>
              <a:t>    </a:t>
            </a:r>
            <a:r>
              <a:rPr lang="en-US" sz="1200" dirty="0" err="1" smtClean="0"/>
              <a:t>isActive</a:t>
            </a:r>
            <a:r>
              <a:rPr lang="en-US" sz="1200" dirty="0" smtClean="0"/>
              <a:t>: </a:t>
            </a:r>
            <a:r>
              <a:rPr lang="en-US" sz="1200" dirty="0" err="1" smtClean="0"/>
              <a:t>boolean</a:t>
            </a:r>
            <a:r>
              <a:rPr lang="en-US" sz="1200" dirty="0" smtClean="0"/>
              <a:t>;</a:t>
            </a:r>
            <a:endParaRPr lang="en-US" sz="1200" dirty="0" smtClean="0"/>
          </a:p>
          <a:p>
            <a:r>
              <a:rPr lang="en-US" sz="1200" dirty="0" smtClean="0"/>
              <a:t>    </a:t>
            </a:r>
            <a:r>
              <a:rPr lang="en-US" sz="1200" dirty="0" err="1" smtClean="0"/>
              <a:t>photoPath</a:t>
            </a:r>
            <a:r>
              <a:rPr lang="en-US" sz="1200" dirty="0" smtClean="0"/>
              <a:t>?: string;</a:t>
            </a:r>
            <a:endParaRPr lang="en-US" sz="1200" dirty="0" smtClean="0"/>
          </a:p>
          <a:p>
            <a:r>
              <a:rPr lang="en-US" sz="1200" dirty="0" smtClean="0"/>
              <a:t>}</a:t>
            </a:r>
            <a:endParaRPr lang="en-US" sz="1200" dirty="0" smtClean="0"/>
          </a:p>
          <a:p>
            <a:r>
              <a:rPr lang="en-US" dirty="0" smtClean="0"/>
              <a:t>Next, create a component to display the list of employees. Name it </a:t>
            </a:r>
            <a:r>
              <a:rPr lang="en-US" dirty="0" err="1" smtClean="0"/>
              <a:t>ListEmployeesComponent</a:t>
            </a:r>
            <a:r>
              <a:rPr lang="en-US" dirty="0" smtClean="0"/>
              <a:t>.</a:t>
            </a:r>
            <a:endParaRPr lang="en-US" dirty="0" smtClean="0"/>
          </a:p>
          <a:p>
            <a:endParaRPr lang="en-US" dirty="0" smtClean="0"/>
          </a:p>
          <a:p>
            <a:r>
              <a:rPr lang="en-US" dirty="0" err="1" smtClean="0"/>
              <a:t>ng</a:t>
            </a:r>
            <a:r>
              <a:rPr lang="en-US" dirty="0" smtClean="0"/>
              <a:t> g c employees/</a:t>
            </a:r>
            <a:r>
              <a:rPr lang="en-US" dirty="0" err="1" smtClean="0"/>
              <a:t>listEmployees</a:t>
            </a:r>
            <a:r>
              <a:rPr lang="en-US" dirty="0" smtClean="0"/>
              <a:t> --spec false --flat true</a:t>
            </a:r>
            <a:endParaRPr lang="en-US" dirty="0" smtClean="0"/>
          </a:p>
          <a:p>
            <a:r>
              <a:rPr lang="en-US" dirty="0" smtClean="0"/>
              <a:t>The above command not only creates the </a:t>
            </a:r>
            <a:r>
              <a:rPr lang="en-US" dirty="0" err="1" smtClean="0"/>
              <a:t>ListEmployeesComponent</a:t>
            </a:r>
            <a:r>
              <a:rPr lang="en-US" dirty="0" smtClean="0"/>
              <a:t>, it also updates the </a:t>
            </a:r>
            <a:r>
              <a:rPr lang="en-US" dirty="0" err="1" smtClean="0"/>
              <a:t>AppModule</a:t>
            </a:r>
            <a:r>
              <a:rPr lang="en-US" dirty="0" smtClean="0"/>
              <a:t>.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2950488" cy="369332"/>
          </a:xfrm>
          <a:prstGeom prst="rect">
            <a:avLst/>
          </a:prstGeom>
        </p:spPr>
        <p:txBody>
          <a:bodyPr wrap="none">
            <a:spAutoFit/>
          </a:bodyPr>
          <a:lstStyle/>
          <a:p>
            <a:r>
              <a:rPr lang="en-US" b="1" dirty="0" smtClean="0"/>
              <a:t>list-</a:t>
            </a:r>
            <a:r>
              <a:rPr lang="en-US" b="1" dirty="0" err="1" smtClean="0"/>
              <a:t>employees.component.ts</a:t>
            </a:r>
            <a:endParaRPr lang="en-US" dirty="0"/>
          </a:p>
        </p:txBody>
      </p:sp>
      <p:sp>
        <p:nvSpPr>
          <p:cNvPr id="5" name="Rectangle 4"/>
          <p:cNvSpPr/>
          <p:nvPr/>
        </p:nvSpPr>
        <p:spPr>
          <a:xfrm>
            <a:off x="762000" y="609600"/>
            <a:ext cx="7772400" cy="5632311"/>
          </a:xfrm>
          <a:prstGeom prst="rect">
            <a:avLst/>
          </a:prstGeom>
        </p:spPr>
        <p:txBody>
          <a:bodyPr wrap="square">
            <a:spAutoFit/>
          </a:bodyPr>
          <a:lstStyle/>
          <a:p>
            <a:r>
              <a:rPr lang="en-US" sz="1200" dirty="0" smtClean="0"/>
              <a:t>import { Component, </a:t>
            </a:r>
            <a:r>
              <a:rPr lang="en-US" sz="1200" dirty="0" err="1" smtClean="0"/>
              <a:t>OnInit</a:t>
            </a:r>
            <a:r>
              <a:rPr lang="en-US" sz="1200" dirty="0" smtClean="0"/>
              <a:t> } from '@angular/core';</a:t>
            </a:r>
            <a:endParaRPr lang="en-US" sz="1200" dirty="0" smtClean="0"/>
          </a:p>
          <a:p>
            <a:r>
              <a:rPr lang="en-US" sz="1200" dirty="0" smtClean="0"/>
              <a:t>// import Employee Model</a:t>
            </a:r>
            <a:endParaRPr lang="en-US" sz="1200" dirty="0" smtClean="0"/>
          </a:p>
          <a:p>
            <a:r>
              <a:rPr lang="en-US" sz="1200" dirty="0" smtClean="0"/>
              <a:t>import { Employee } from '../models/</a:t>
            </a:r>
            <a:r>
              <a:rPr lang="en-US" sz="1200" dirty="0" err="1" smtClean="0"/>
              <a:t>employee.model</a:t>
            </a:r>
            <a:r>
              <a:rPr lang="en-US" sz="1200" dirty="0" smtClean="0"/>
              <a:t>';</a:t>
            </a:r>
            <a:endParaRPr lang="en-US" sz="1200" dirty="0" smtClean="0"/>
          </a:p>
          <a:p>
            <a:endParaRPr lang="en-US" sz="1200" dirty="0" smtClean="0"/>
          </a:p>
          <a:p>
            <a:r>
              <a:rPr lang="en-US" sz="1200" dirty="0" smtClean="0"/>
              <a:t>@Component({</a:t>
            </a:r>
            <a:endParaRPr lang="en-US" sz="1200" dirty="0" smtClean="0"/>
          </a:p>
          <a:p>
            <a:r>
              <a:rPr lang="en-US" sz="1200" dirty="0" smtClean="0"/>
              <a:t>  selector: 'app-list-employees',</a:t>
            </a:r>
            <a:endParaRPr lang="en-US" sz="1200" dirty="0" smtClean="0"/>
          </a:p>
          <a:p>
            <a:r>
              <a:rPr lang="en-US" sz="1200" dirty="0" smtClean="0"/>
              <a:t>  </a:t>
            </a:r>
            <a:r>
              <a:rPr lang="en-US" sz="1200" dirty="0" err="1" smtClean="0"/>
              <a:t>templateUrl</a:t>
            </a:r>
            <a:r>
              <a:rPr lang="en-US" sz="1200" dirty="0" smtClean="0"/>
              <a:t>: './list-</a:t>
            </a:r>
            <a:r>
              <a:rPr lang="en-US" sz="1200" dirty="0" err="1" smtClean="0"/>
              <a:t>employees.component.html</a:t>
            </a:r>
            <a:r>
              <a:rPr lang="en-US" sz="1200" dirty="0" smtClean="0"/>
              <a:t>',</a:t>
            </a:r>
            <a:endParaRPr lang="en-US" sz="1200" dirty="0" smtClean="0"/>
          </a:p>
          <a:p>
            <a:r>
              <a:rPr lang="en-US" sz="1200" dirty="0" smtClean="0"/>
              <a:t>  </a:t>
            </a:r>
            <a:r>
              <a:rPr lang="en-US" sz="1200" dirty="0" err="1" smtClean="0"/>
              <a:t>styleUrls</a:t>
            </a:r>
            <a:r>
              <a:rPr lang="en-US" sz="1200" dirty="0" smtClean="0"/>
              <a:t>: ['./list-</a:t>
            </a:r>
            <a:r>
              <a:rPr lang="en-US" sz="1200" dirty="0" err="1" smtClean="0"/>
              <a:t>employees.component.css</a:t>
            </a:r>
            <a:r>
              <a:rPr lang="en-US" sz="1200" dirty="0" smtClean="0"/>
              <a:t>']</a:t>
            </a:r>
            <a:endParaRPr lang="en-US" sz="1200" dirty="0" smtClean="0"/>
          </a:p>
          <a:p>
            <a:r>
              <a:rPr lang="en-US" sz="1200" dirty="0" smtClean="0"/>
              <a:t>})</a:t>
            </a:r>
            <a:endParaRPr lang="en-US" sz="1200" dirty="0" smtClean="0"/>
          </a:p>
          <a:p>
            <a:r>
              <a:rPr lang="en-US" sz="1200" dirty="0" smtClean="0"/>
              <a:t>export class </a:t>
            </a:r>
            <a:r>
              <a:rPr lang="en-US" sz="1200" dirty="0" err="1" smtClean="0"/>
              <a:t>ListEmployeesComponent</a:t>
            </a:r>
            <a:r>
              <a:rPr lang="en-US" sz="1200" dirty="0" smtClean="0"/>
              <a:t> implements </a:t>
            </a:r>
            <a:r>
              <a:rPr lang="en-US" sz="1200" dirty="0" err="1" smtClean="0"/>
              <a:t>OnInit</a:t>
            </a:r>
            <a:r>
              <a:rPr lang="en-US" sz="1200" dirty="0" smtClean="0"/>
              <a:t> {</a:t>
            </a:r>
            <a:endParaRPr lang="en-US" sz="1200" dirty="0" smtClean="0"/>
          </a:p>
          <a:p>
            <a:r>
              <a:rPr lang="en-US" sz="1200" dirty="0" smtClean="0"/>
              <a:t>  //</a:t>
            </a:r>
            <a:endParaRPr lang="en-US" sz="1200" dirty="0" smtClean="0"/>
          </a:p>
          <a:p>
            <a:r>
              <a:rPr lang="en-US" sz="1200" dirty="0" smtClean="0"/>
              <a:t>  // how to retrieve this employees data from a database table</a:t>
            </a:r>
            <a:endParaRPr lang="en-US" sz="1200" dirty="0" smtClean="0"/>
          </a:p>
          <a:p>
            <a:r>
              <a:rPr lang="en-US" sz="1200" dirty="0" smtClean="0"/>
              <a:t>  employees: Employee[] = [</a:t>
            </a:r>
            <a:endParaRPr lang="en-US" sz="1200" dirty="0" smtClean="0"/>
          </a:p>
          <a:p>
            <a:r>
              <a:rPr lang="en-US" sz="1200" dirty="0" smtClean="0"/>
              <a:t>    {</a:t>
            </a:r>
            <a:endParaRPr lang="en-US" sz="1200" dirty="0" smtClean="0"/>
          </a:p>
          <a:p>
            <a:r>
              <a:rPr lang="en-US" sz="1200" dirty="0" smtClean="0"/>
              <a:t>      id: 1,</a:t>
            </a:r>
            <a:endParaRPr lang="en-US" sz="1200" dirty="0" smtClean="0"/>
          </a:p>
          <a:p>
            <a:r>
              <a:rPr lang="en-US" sz="1200" dirty="0" smtClean="0"/>
              <a:t>      name: 'Mark',</a:t>
            </a:r>
            <a:endParaRPr lang="en-US" sz="1200" dirty="0" smtClean="0"/>
          </a:p>
          <a:p>
            <a:r>
              <a:rPr lang="en-US" sz="1200" dirty="0" smtClean="0"/>
              <a:t>      gender: 'Male',</a:t>
            </a:r>
            <a:endParaRPr lang="en-US" sz="1200" dirty="0" smtClean="0"/>
          </a:p>
          <a:p>
            <a:r>
              <a:rPr lang="en-US" sz="1200" dirty="0" smtClean="0"/>
              <a:t>      </a:t>
            </a:r>
            <a:r>
              <a:rPr lang="en-US" sz="1200" dirty="0" err="1" smtClean="0"/>
              <a:t>contactPreference</a:t>
            </a:r>
            <a:r>
              <a:rPr lang="en-US" sz="1200" dirty="0" smtClean="0"/>
              <a:t>: 'Email',</a:t>
            </a:r>
            <a:endParaRPr lang="en-US" sz="1200" dirty="0" smtClean="0"/>
          </a:p>
          <a:p>
            <a:r>
              <a:rPr lang="en-US" sz="1200" dirty="0" smtClean="0"/>
              <a:t>      email: 'mark@pragimtech.com',</a:t>
            </a:r>
            <a:endParaRPr lang="en-US" sz="1200" dirty="0" smtClean="0"/>
          </a:p>
          <a:p>
            <a:r>
              <a:rPr lang="en-US" sz="1200" dirty="0" smtClean="0"/>
              <a:t>      </a:t>
            </a:r>
            <a:r>
              <a:rPr lang="en-US" sz="1200" dirty="0" err="1" smtClean="0"/>
              <a:t>dateOfBirth</a:t>
            </a:r>
            <a:r>
              <a:rPr lang="en-US" sz="1200" dirty="0" smtClean="0"/>
              <a:t>: new Date('10/25/1988'),</a:t>
            </a:r>
            <a:endParaRPr lang="en-US" sz="1200" dirty="0" smtClean="0"/>
          </a:p>
          <a:p>
            <a:r>
              <a:rPr lang="en-US" sz="1200" dirty="0" smtClean="0"/>
              <a:t>      department: 'IT',</a:t>
            </a:r>
            <a:endParaRPr lang="en-US" sz="1200" dirty="0" smtClean="0"/>
          </a:p>
          <a:p>
            <a:r>
              <a:rPr lang="en-US" sz="1200" dirty="0" smtClean="0"/>
              <a:t>      </a:t>
            </a:r>
            <a:r>
              <a:rPr lang="en-US" sz="1200" dirty="0" err="1" smtClean="0"/>
              <a:t>isActive</a:t>
            </a:r>
            <a:r>
              <a:rPr lang="en-US" sz="1200" dirty="0" smtClean="0"/>
              <a:t>: true,</a:t>
            </a:r>
            <a:endParaRPr lang="en-US" sz="1200" dirty="0" smtClean="0"/>
          </a:p>
          <a:p>
            <a:r>
              <a:rPr lang="en-US" sz="1200" dirty="0" smtClean="0"/>
              <a:t>      </a:t>
            </a:r>
            <a:r>
              <a:rPr lang="en-US" sz="1200" dirty="0" err="1" smtClean="0"/>
              <a:t>photoPath</a:t>
            </a:r>
            <a:r>
              <a:rPr lang="en-US" sz="1200" dirty="0" smtClean="0"/>
              <a:t>: 'assets/images/mark.png'</a:t>
            </a:r>
            <a:endParaRPr lang="en-US" sz="1200" dirty="0" smtClean="0"/>
          </a:p>
          <a:p>
            <a:r>
              <a:rPr lang="en-US" sz="1200" dirty="0" smtClean="0"/>
              <a:t>    },</a:t>
            </a:r>
            <a:endParaRPr lang="en-US" sz="1200" dirty="0" smtClean="0"/>
          </a:p>
          <a:p>
            <a:endParaRPr lang="en-US" sz="1200" dirty="0" smtClean="0"/>
          </a:p>
          <a:p>
            <a:r>
              <a:rPr lang="en-US" sz="1200" dirty="0" smtClean="0"/>
              <a:t>  constructor() { }</a:t>
            </a:r>
            <a:endParaRPr lang="en-US" sz="1200" dirty="0" smtClean="0"/>
          </a:p>
          <a:p>
            <a:endParaRPr lang="en-US" sz="1200" dirty="0" smtClean="0"/>
          </a:p>
          <a:p>
            <a:r>
              <a:rPr lang="en-US" sz="1200" dirty="0" smtClean="0"/>
              <a:t>  </a:t>
            </a:r>
            <a:r>
              <a:rPr lang="en-US" sz="1200" dirty="0" err="1" smtClean="0"/>
              <a:t>ngOnInit</a:t>
            </a:r>
            <a:r>
              <a:rPr lang="en-US" sz="1200" dirty="0" smtClean="0"/>
              <a:t>() {</a:t>
            </a:r>
            <a:endParaRPr lang="en-US" sz="1200" dirty="0" smtClean="0"/>
          </a:p>
          <a:p>
            <a:r>
              <a:rPr lang="en-US" sz="1200" dirty="0" smtClean="0"/>
              <a:t>  }</a:t>
            </a:r>
            <a:endParaRPr lang="en-US" sz="1200" dirty="0" smtClean="0"/>
          </a:p>
          <a:p>
            <a:r>
              <a:rPr lang="en-US" sz="1200" dirty="0" smtClean="0"/>
              <a:t>}</a:t>
            </a:r>
            <a:endParaRPr lang="en-US" sz="1200" dirty="0"/>
          </a:p>
        </p:txBody>
      </p:sp>
      <p:sp>
        <p:nvSpPr>
          <p:cNvPr id="6" name="Rectangle 5"/>
          <p:cNvSpPr/>
          <p:nvPr/>
        </p:nvSpPr>
        <p:spPr>
          <a:xfrm>
            <a:off x="5105400" y="1600200"/>
            <a:ext cx="4572000" cy="4339650"/>
          </a:xfrm>
          <a:prstGeom prst="rect">
            <a:avLst/>
          </a:prstGeom>
        </p:spPr>
        <p:txBody>
          <a:bodyPr>
            <a:spAutoFit/>
          </a:bodyPr>
          <a:lstStyle/>
          <a:p>
            <a:r>
              <a:rPr lang="en-US" sz="1200" dirty="0" smtClean="0"/>
              <a:t> {</a:t>
            </a:r>
            <a:endParaRPr lang="en-US" sz="1200" dirty="0" smtClean="0"/>
          </a:p>
          <a:p>
            <a:r>
              <a:rPr lang="en-US" sz="1200" dirty="0" smtClean="0"/>
              <a:t>      id: 2,</a:t>
            </a:r>
            <a:endParaRPr lang="en-US" sz="1200" dirty="0" smtClean="0"/>
          </a:p>
          <a:p>
            <a:r>
              <a:rPr lang="en-US" sz="1200" dirty="0" smtClean="0"/>
              <a:t>      name: 'Mary',</a:t>
            </a:r>
            <a:endParaRPr lang="en-US" sz="1200" dirty="0" smtClean="0"/>
          </a:p>
          <a:p>
            <a:r>
              <a:rPr lang="en-US" sz="1200" dirty="0" smtClean="0"/>
              <a:t>      gender: 'Female',</a:t>
            </a:r>
            <a:endParaRPr lang="en-US" sz="1200" dirty="0" smtClean="0"/>
          </a:p>
          <a:p>
            <a:r>
              <a:rPr lang="en-US" sz="1200" dirty="0" smtClean="0"/>
              <a:t>      </a:t>
            </a:r>
            <a:r>
              <a:rPr lang="en-US" sz="1200" dirty="0" err="1" smtClean="0"/>
              <a:t>contactPreference</a:t>
            </a:r>
            <a:r>
              <a:rPr lang="en-US" sz="1200" dirty="0" smtClean="0"/>
              <a:t>: 'Phone',</a:t>
            </a:r>
            <a:endParaRPr lang="en-US" sz="1200" dirty="0" smtClean="0"/>
          </a:p>
          <a:p>
            <a:r>
              <a:rPr lang="en-US" sz="1200" dirty="0" smtClean="0"/>
              <a:t>      </a:t>
            </a:r>
            <a:r>
              <a:rPr lang="en-US" sz="1200" dirty="0" err="1" smtClean="0"/>
              <a:t>phoneNumber</a:t>
            </a:r>
            <a:r>
              <a:rPr lang="en-US" sz="1200" dirty="0" smtClean="0"/>
              <a:t>: 2345978640,</a:t>
            </a:r>
            <a:endParaRPr lang="en-US" sz="1200" dirty="0" smtClean="0"/>
          </a:p>
          <a:p>
            <a:r>
              <a:rPr lang="en-US" sz="1200" dirty="0" smtClean="0"/>
              <a:t>      </a:t>
            </a:r>
            <a:r>
              <a:rPr lang="en-US" sz="1200" dirty="0" err="1" smtClean="0"/>
              <a:t>dateOfBirth</a:t>
            </a:r>
            <a:r>
              <a:rPr lang="en-US" sz="1200" dirty="0" smtClean="0"/>
              <a:t>: new Date('11/20/1979'),</a:t>
            </a:r>
            <a:endParaRPr lang="en-US" sz="1200" dirty="0" smtClean="0"/>
          </a:p>
          <a:p>
            <a:r>
              <a:rPr lang="en-US" sz="1200" dirty="0" smtClean="0"/>
              <a:t>      department: 'HR',</a:t>
            </a:r>
            <a:endParaRPr lang="en-US" sz="1200" dirty="0" smtClean="0"/>
          </a:p>
          <a:p>
            <a:r>
              <a:rPr lang="en-US" sz="1200" dirty="0" smtClean="0"/>
              <a:t>      </a:t>
            </a:r>
            <a:r>
              <a:rPr lang="en-US" sz="1200" dirty="0" err="1" smtClean="0"/>
              <a:t>isActive</a:t>
            </a:r>
            <a:r>
              <a:rPr lang="en-US" sz="1200" dirty="0" smtClean="0"/>
              <a:t>: true,</a:t>
            </a:r>
            <a:endParaRPr lang="en-US" sz="1200" dirty="0" smtClean="0"/>
          </a:p>
          <a:p>
            <a:r>
              <a:rPr lang="en-US" sz="1200" dirty="0" smtClean="0"/>
              <a:t>      </a:t>
            </a:r>
            <a:r>
              <a:rPr lang="en-US" sz="1200" dirty="0" err="1" smtClean="0"/>
              <a:t>photoPath</a:t>
            </a:r>
            <a:r>
              <a:rPr lang="en-US" sz="1200" dirty="0" smtClean="0"/>
              <a:t>: 'assets/images/mary.png'</a:t>
            </a:r>
            <a:endParaRPr lang="en-US" sz="1200" dirty="0" smtClean="0"/>
          </a:p>
          <a:p>
            <a:r>
              <a:rPr lang="en-US" sz="1200" dirty="0" smtClean="0"/>
              <a:t>    },</a:t>
            </a:r>
            <a:endParaRPr lang="en-US" sz="1200" dirty="0" smtClean="0"/>
          </a:p>
          <a:p>
            <a:r>
              <a:rPr lang="en-US" sz="1200" dirty="0" smtClean="0"/>
              <a:t>    {</a:t>
            </a:r>
            <a:endParaRPr lang="en-US" sz="1200" dirty="0" smtClean="0"/>
          </a:p>
          <a:p>
            <a:r>
              <a:rPr lang="en-US" sz="1200" dirty="0" smtClean="0"/>
              <a:t>      id: 3,</a:t>
            </a:r>
            <a:endParaRPr lang="en-US" sz="1200" dirty="0" smtClean="0"/>
          </a:p>
          <a:p>
            <a:r>
              <a:rPr lang="en-US" sz="1200" dirty="0" smtClean="0"/>
              <a:t>      name: 'John',</a:t>
            </a:r>
            <a:endParaRPr lang="en-US" sz="1200" dirty="0" smtClean="0"/>
          </a:p>
          <a:p>
            <a:r>
              <a:rPr lang="en-US" sz="1200" dirty="0" smtClean="0"/>
              <a:t>      gender: 'Male',</a:t>
            </a:r>
            <a:endParaRPr lang="en-US" sz="1200" dirty="0" smtClean="0"/>
          </a:p>
          <a:p>
            <a:r>
              <a:rPr lang="en-US" sz="1200" dirty="0" smtClean="0"/>
              <a:t>      </a:t>
            </a:r>
            <a:r>
              <a:rPr lang="en-US" sz="1200" dirty="0" err="1" smtClean="0"/>
              <a:t>contactPreference</a:t>
            </a:r>
            <a:r>
              <a:rPr lang="en-US" sz="1200" dirty="0" smtClean="0"/>
              <a:t>: 'Phone',</a:t>
            </a:r>
            <a:endParaRPr lang="en-US" sz="1200" dirty="0" smtClean="0"/>
          </a:p>
          <a:p>
            <a:r>
              <a:rPr lang="en-US" sz="1200" dirty="0" smtClean="0"/>
              <a:t>      </a:t>
            </a:r>
            <a:r>
              <a:rPr lang="en-US" sz="1200" dirty="0" err="1" smtClean="0"/>
              <a:t>phoneNumber</a:t>
            </a:r>
            <a:r>
              <a:rPr lang="en-US" sz="1200" dirty="0" smtClean="0"/>
              <a:t>: 5432978640,</a:t>
            </a:r>
            <a:endParaRPr lang="en-US" sz="1200" dirty="0" smtClean="0"/>
          </a:p>
          <a:p>
            <a:r>
              <a:rPr lang="en-US" sz="1200" dirty="0" smtClean="0"/>
              <a:t>      </a:t>
            </a:r>
            <a:r>
              <a:rPr lang="en-US" sz="1200" dirty="0" err="1" smtClean="0"/>
              <a:t>dateOfBirth</a:t>
            </a:r>
            <a:r>
              <a:rPr lang="en-US" sz="1200" dirty="0" smtClean="0"/>
              <a:t>: new Date('3/25/1976'),</a:t>
            </a:r>
            <a:endParaRPr lang="en-US" sz="1200" dirty="0" smtClean="0"/>
          </a:p>
          <a:p>
            <a:r>
              <a:rPr lang="en-US" sz="1200" dirty="0" smtClean="0"/>
              <a:t>      department: 'IT',</a:t>
            </a:r>
            <a:endParaRPr lang="en-US" sz="1200" dirty="0" smtClean="0"/>
          </a:p>
          <a:p>
            <a:r>
              <a:rPr lang="en-US" sz="1200" dirty="0" smtClean="0"/>
              <a:t>      </a:t>
            </a:r>
            <a:r>
              <a:rPr lang="en-US" sz="1200" dirty="0" err="1" smtClean="0"/>
              <a:t>isActive</a:t>
            </a:r>
            <a:r>
              <a:rPr lang="en-US" sz="1200" dirty="0" smtClean="0"/>
              <a:t>: false,</a:t>
            </a:r>
            <a:endParaRPr lang="en-US" sz="1200" dirty="0" smtClean="0"/>
          </a:p>
          <a:p>
            <a:r>
              <a:rPr lang="en-US" sz="1200" dirty="0" smtClean="0"/>
              <a:t>      </a:t>
            </a:r>
            <a:r>
              <a:rPr lang="en-US" sz="1200" dirty="0" err="1" smtClean="0"/>
              <a:t>photoPath</a:t>
            </a:r>
            <a:r>
              <a:rPr lang="en-US" sz="1200" dirty="0" smtClean="0"/>
              <a:t>: 'assets/images/john.png'</a:t>
            </a:r>
            <a:endParaRPr lang="en-US" sz="1200" dirty="0" smtClean="0"/>
          </a:p>
          <a:p>
            <a:r>
              <a:rPr lang="en-US" sz="1200" dirty="0" smtClean="0"/>
              <a:t>    },</a:t>
            </a:r>
            <a:endParaRPr lang="en-US" sz="1200" dirty="0" smtClean="0"/>
          </a:p>
          <a:p>
            <a:r>
              <a:rPr lang="en-US" sz="1200" dirty="0" smtClean="0"/>
              <a:t>  ];</a:t>
            </a:r>
            <a:endParaRPr lang="en-US" sz="1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458200" cy="861774"/>
          </a:xfrm>
          <a:prstGeom prst="rect">
            <a:avLst/>
          </a:prstGeom>
        </p:spPr>
        <p:txBody>
          <a:bodyPr wrap="square">
            <a:spAutoFit/>
          </a:bodyPr>
          <a:lstStyle/>
          <a:p>
            <a:r>
              <a:rPr lang="en-US" sz="1400" dirty="0" smtClean="0"/>
              <a:t>Changes in</a:t>
            </a:r>
            <a:r>
              <a:rPr lang="en-US" sz="1400" b="1" dirty="0" smtClean="0">
                <a:solidFill>
                  <a:schemeClr val="tx2">
                    <a:lumMod val="75000"/>
                  </a:schemeClr>
                </a:solidFill>
              </a:rPr>
              <a:t> list-</a:t>
            </a:r>
            <a:r>
              <a:rPr lang="en-US" sz="1400" b="1" dirty="0" err="1" smtClean="0">
                <a:solidFill>
                  <a:schemeClr val="tx2">
                    <a:lumMod val="75000"/>
                  </a:schemeClr>
                </a:solidFill>
              </a:rPr>
              <a:t>employees.component.html</a:t>
            </a:r>
            <a:r>
              <a:rPr lang="en-US" sz="1400" b="1" dirty="0" smtClean="0">
                <a:solidFill>
                  <a:schemeClr val="tx2">
                    <a:lumMod val="75000"/>
                  </a:schemeClr>
                </a:solidFill>
              </a:rPr>
              <a:t> </a:t>
            </a:r>
            <a:r>
              <a:rPr lang="en-US" sz="1400" dirty="0" smtClean="0"/>
              <a:t>: Replace the existing HTML, with the following HTML. Notice we are using Bootstrap for styling.</a:t>
            </a:r>
            <a:endParaRPr lang="en-US" sz="1400" dirty="0" smtClean="0"/>
          </a:p>
          <a:p>
            <a:endParaRPr lang="en-US" sz="1100" dirty="0" smtClean="0"/>
          </a:p>
          <a:p>
            <a:endParaRPr lang="en-US" sz="1100" dirty="0" smtClean="0"/>
          </a:p>
        </p:txBody>
      </p:sp>
      <p:sp>
        <p:nvSpPr>
          <p:cNvPr id="6" name="Rectangle 5"/>
          <p:cNvSpPr/>
          <p:nvPr/>
        </p:nvSpPr>
        <p:spPr>
          <a:xfrm>
            <a:off x="685800" y="838200"/>
            <a:ext cx="8077200" cy="6047809"/>
          </a:xfrm>
          <a:prstGeom prst="rect">
            <a:avLst/>
          </a:prstGeom>
        </p:spPr>
        <p:txBody>
          <a:bodyPr wrap="square">
            <a:spAutoFit/>
          </a:bodyPr>
          <a:lstStyle/>
          <a:p>
            <a:r>
              <a:rPr lang="en-US" sz="900" dirty="0" smtClean="0"/>
              <a:t>&lt;div class="panel </a:t>
            </a:r>
            <a:r>
              <a:rPr lang="en-US" sz="900" dirty="0" err="1" smtClean="0"/>
              <a:t>panel</a:t>
            </a:r>
            <a:r>
              <a:rPr lang="en-US" sz="900" dirty="0" smtClean="0"/>
              <a:t>-primary" *</a:t>
            </a:r>
            <a:r>
              <a:rPr lang="en-US" sz="900" dirty="0" err="1" smtClean="0"/>
              <a:t>ngFor</a:t>
            </a:r>
            <a:r>
              <a:rPr lang="en-US" sz="900" dirty="0" smtClean="0"/>
              <a:t>="let employee of employees"&gt;</a:t>
            </a:r>
            <a:endParaRPr lang="en-US" sz="900" dirty="0" smtClean="0"/>
          </a:p>
          <a:p>
            <a:r>
              <a:rPr lang="en-US" sz="900" dirty="0" smtClean="0"/>
              <a:t>  &lt;div class="panel-heading"&gt;</a:t>
            </a:r>
            <a:endParaRPr lang="en-US" sz="900" dirty="0" smtClean="0"/>
          </a:p>
          <a:p>
            <a:r>
              <a:rPr lang="en-US" sz="900" dirty="0" smtClean="0"/>
              <a:t>    &lt;h3 class="panel-title"&gt;{{employee.name}}&lt;/h3&gt;</a:t>
            </a:r>
            <a:endParaRPr lang="en-US" sz="900" dirty="0" smtClean="0"/>
          </a:p>
          <a:p>
            <a:r>
              <a:rPr lang="en-US" sz="900" dirty="0" smtClean="0"/>
              <a:t>  &lt;/div&gt;</a:t>
            </a:r>
            <a:endParaRPr lang="en-US" sz="900" dirty="0" smtClean="0"/>
          </a:p>
          <a:p>
            <a:r>
              <a:rPr lang="en-US" sz="900" dirty="0" smtClean="0"/>
              <a:t>  &lt;div class="panel-body"&gt;</a:t>
            </a:r>
            <a:endParaRPr lang="en-US" sz="900" dirty="0" smtClean="0"/>
          </a:p>
          <a:p>
            <a:r>
              <a:rPr lang="en-US" sz="900" dirty="0" smtClean="0"/>
              <a:t>  &lt;div class="col-xs-10"&gt;</a:t>
            </a:r>
            <a:endParaRPr lang="en-US" sz="900" dirty="0" smtClean="0"/>
          </a:p>
          <a:p>
            <a:r>
              <a:rPr lang="en-US" sz="900" dirty="0" smtClean="0"/>
              <a:t>      &lt;div class="row vertical-align"&gt;</a:t>
            </a:r>
            <a:endParaRPr lang="en-US" sz="900" dirty="0" smtClean="0"/>
          </a:p>
          <a:p>
            <a:r>
              <a:rPr lang="en-US" sz="900" dirty="0" smtClean="0"/>
              <a:t>        &lt;div class="col-xs-4"&gt;</a:t>
            </a:r>
            <a:endParaRPr lang="en-US" sz="900" dirty="0" smtClean="0"/>
          </a:p>
          <a:p>
            <a:r>
              <a:rPr lang="en-US" sz="900" dirty="0" smtClean="0"/>
              <a:t>          &lt;</a:t>
            </a:r>
            <a:r>
              <a:rPr lang="en-US" sz="900" dirty="0" err="1" smtClean="0"/>
              <a:t>img</a:t>
            </a:r>
            <a:r>
              <a:rPr lang="en-US" sz="900" dirty="0" smtClean="0"/>
              <a:t> class="</a:t>
            </a:r>
            <a:r>
              <a:rPr lang="en-US" sz="900" dirty="0" err="1" smtClean="0"/>
              <a:t>imageClass</a:t>
            </a:r>
            <a:r>
              <a:rPr lang="en-US" sz="900" dirty="0" smtClean="0"/>
              <a:t>" [</a:t>
            </a:r>
            <a:r>
              <a:rPr lang="en-US" sz="900" dirty="0" err="1" smtClean="0"/>
              <a:t>src</a:t>
            </a:r>
            <a:r>
              <a:rPr lang="en-US" sz="900" dirty="0" smtClean="0"/>
              <a:t>]="</a:t>
            </a:r>
            <a:r>
              <a:rPr lang="en-US" sz="900" dirty="0" err="1" smtClean="0"/>
              <a:t>employee.photoPath</a:t>
            </a:r>
            <a:r>
              <a:rPr lang="en-US" sz="900" dirty="0" smtClean="0"/>
              <a:t>" /&gt;</a:t>
            </a:r>
            <a:endParaRPr lang="en-US" sz="900" dirty="0" smtClean="0"/>
          </a:p>
          <a:p>
            <a:r>
              <a:rPr lang="en-US" sz="900" dirty="0" smtClean="0"/>
              <a:t>        &lt;/div&gt;</a:t>
            </a:r>
            <a:endParaRPr lang="en-US" sz="900" dirty="0" smtClean="0"/>
          </a:p>
          <a:p>
            <a:r>
              <a:rPr lang="en-US" sz="900" dirty="0" smtClean="0"/>
              <a:t>        &lt;div class="col-xs-8"&gt;</a:t>
            </a:r>
            <a:endParaRPr lang="en-US" sz="900" dirty="0" smtClean="0"/>
          </a:p>
          <a:p>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Gender</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employee.gender</a:t>
            </a:r>
            <a:r>
              <a:rPr lang="en-US" sz="900" dirty="0" smtClean="0"/>
              <a: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Date of Birth</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employee.dateOfBirth</a:t>
            </a:r>
            <a:r>
              <a:rPr lang="en-US" sz="900" dirty="0" smtClean="0"/>
              <a:t> | date}}</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Contact Preference</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employee.contactPreference</a:t>
            </a:r>
            <a:r>
              <a:rPr lang="en-US" sz="900" dirty="0" smtClean="0"/>
              <a: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a:t>
            </a:r>
            <a:endParaRPr lang="en-US" sz="900" dirty="0" smtClean="0"/>
          </a:p>
          <a:p>
            <a:r>
              <a:rPr lang="en-US" sz="900" dirty="0" smtClean="0"/>
              <a:t>        &lt;/div&gt;</a:t>
            </a:r>
            <a:endParaRPr lang="en-US" sz="900" dirty="0" smtClean="0"/>
          </a:p>
          <a:p>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&lt;/div&gt;</a:t>
            </a:r>
            <a:endParaRPr 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228600"/>
            <a:ext cx="8382000" cy="5632311"/>
          </a:xfrm>
          <a:prstGeom prst="rect">
            <a:avLst/>
          </a:prstGeom>
        </p:spPr>
        <p:txBody>
          <a:bodyPr wrap="square">
            <a:spAutoFit/>
          </a:bodyPr>
          <a:lstStyle/>
          <a:p>
            <a:r>
              <a:rPr lang="en-US" dirty="0" smtClean="0"/>
              <a:t>Changes in </a:t>
            </a:r>
            <a:r>
              <a:rPr lang="en-US" b="1" dirty="0" smtClean="0">
                <a:solidFill>
                  <a:schemeClr val="tx2">
                    <a:lumMod val="75000"/>
                  </a:schemeClr>
                </a:solidFill>
              </a:rPr>
              <a:t>list-</a:t>
            </a:r>
            <a:r>
              <a:rPr lang="en-US" b="1" dirty="0" err="1" smtClean="0">
                <a:solidFill>
                  <a:schemeClr val="tx2">
                    <a:lumMod val="75000"/>
                  </a:schemeClr>
                </a:solidFill>
              </a:rPr>
              <a:t>employees.component.css</a:t>
            </a:r>
            <a:r>
              <a:rPr lang="en-US" dirty="0" smtClean="0"/>
              <a:t> : Include the following CSS classes</a:t>
            </a:r>
            <a:endParaRPr lang="en-US" dirty="0" smtClean="0"/>
          </a:p>
          <a:p>
            <a:endParaRPr lang="en-US" dirty="0" smtClean="0"/>
          </a:p>
          <a:p>
            <a:r>
              <a:rPr lang="en-US" dirty="0" smtClean="0"/>
              <a:t>.</a:t>
            </a:r>
            <a:r>
              <a:rPr lang="en-US" dirty="0" err="1" smtClean="0"/>
              <a:t>imageClass</a:t>
            </a:r>
            <a:r>
              <a:rPr lang="en-US" dirty="0" smtClean="0"/>
              <a:t>{</a:t>
            </a:r>
            <a:endParaRPr lang="en-US" dirty="0" smtClean="0"/>
          </a:p>
          <a:p>
            <a:r>
              <a:rPr lang="en-US" dirty="0" smtClean="0"/>
              <a:t>    width:200px;</a:t>
            </a:r>
            <a:endParaRPr lang="en-US" dirty="0" smtClean="0"/>
          </a:p>
          <a:p>
            <a:r>
              <a:rPr lang="en-US" dirty="0" smtClean="0"/>
              <a:t>    height:200px;</a:t>
            </a:r>
            <a:endParaRPr lang="en-US" dirty="0" smtClean="0"/>
          </a:p>
          <a:p>
            <a:r>
              <a:rPr lang="en-US" dirty="0" smtClean="0"/>
              <a:t>}</a:t>
            </a:r>
            <a:endParaRPr lang="en-US" dirty="0" smtClean="0"/>
          </a:p>
          <a:p>
            <a:r>
              <a:rPr lang="en-US" dirty="0" smtClean="0"/>
              <a:t>.vertical-align{</a:t>
            </a:r>
            <a:endParaRPr lang="en-US" dirty="0" smtClean="0"/>
          </a:p>
          <a:p>
            <a:r>
              <a:rPr lang="en-US" dirty="0" smtClean="0"/>
              <a:t>    display: flex;</a:t>
            </a:r>
            <a:endParaRPr lang="en-US" dirty="0" smtClean="0"/>
          </a:p>
          <a:p>
            <a:r>
              <a:rPr lang="en-US" dirty="0" smtClean="0"/>
              <a:t>    align-items: center;</a:t>
            </a:r>
            <a:endParaRPr lang="en-US" dirty="0" smtClean="0"/>
          </a:p>
          <a:p>
            <a:r>
              <a:rPr lang="en-US" dirty="0" smtClean="0"/>
              <a:t>}</a:t>
            </a:r>
            <a:endParaRPr lang="en-US" dirty="0" smtClean="0"/>
          </a:p>
          <a:p>
            <a:endParaRPr lang="en-US" dirty="0" smtClean="0"/>
          </a:p>
          <a:p>
            <a:endParaRPr lang="en-US" dirty="0" smtClean="0"/>
          </a:p>
          <a:p>
            <a:r>
              <a:rPr lang="en-US" dirty="0" smtClean="0"/>
              <a:t>Changes in </a:t>
            </a:r>
            <a:r>
              <a:rPr lang="en-US" b="1" dirty="0" err="1" smtClean="0">
                <a:solidFill>
                  <a:schemeClr val="tx2">
                    <a:lumMod val="75000"/>
                  </a:schemeClr>
                </a:solidFill>
              </a:rPr>
              <a:t>app.component.html</a:t>
            </a:r>
            <a:r>
              <a:rPr lang="en-US" dirty="0" smtClean="0"/>
              <a:t> : Include the </a:t>
            </a:r>
            <a:r>
              <a:rPr lang="en-US" dirty="0" err="1" smtClean="0"/>
              <a:t>ListEmployeesComponent</a:t>
            </a:r>
            <a:r>
              <a:rPr lang="en-US" dirty="0" smtClean="0"/>
              <a:t> selector (app-list-employees) as a directive in the root component (</a:t>
            </a:r>
            <a:r>
              <a:rPr lang="en-US" dirty="0" err="1" smtClean="0"/>
              <a:t>app.component.html</a:t>
            </a:r>
            <a:r>
              <a:rPr lang="en-US" dirty="0" smtClean="0"/>
              <a:t>)</a:t>
            </a:r>
            <a:endParaRPr lang="en-US" dirty="0" smtClean="0"/>
          </a:p>
          <a:p>
            <a:r>
              <a:rPr lang="en-US" dirty="0" smtClean="0"/>
              <a:t>&lt;div class="container"&gt;</a:t>
            </a:r>
            <a:endParaRPr lang="en-US" dirty="0" smtClean="0"/>
          </a:p>
          <a:p>
            <a:r>
              <a:rPr lang="en-US" dirty="0" smtClean="0"/>
              <a:t>    &lt;app-list-employees&gt;&lt;/app-list-employees&gt;</a:t>
            </a:r>
            <a:endParaRPr lang="en-US" dirty="0" smtClean="0"/>
          </a:p>
          <a:p>
            <a:r>
              <a:rPr lang="en-US" dirty="0" smtClean="0"/>
              <a:t>&lt;/div&gt;</a:t>
            </a:r>
            <a:endParaRPr lang="en-US" dirty="0" smtClean="0"/>
          </a:p>
          <a:p>
            <a:endParaRPr lang="en-US" dirty="0" smtClean="0"/>
          </a:p>
          <a:p>
            <a:r>
              <a:rPr lang="en-US" dirty="0" smtClean="0"/>
              <a:t> it also launches your default browser and displays the list of employees as expected.</a:t>
            </a:r>
            <a:endParaRPr lang="en-US" dirty="0" smtClean="0"/>
          </a:p>
          <a:p>
            <a:r>
              <a:rPr lang="en-US" dirty="0" err="1" smtClean="0"/>
              <a:t>ng</a:t>
            </a:r>
            <a:r>
              <a:rPr lang="en-US" dirty="0" smtClean="0"/>
              <a:t> serve -o</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3496470" cy="646331"/>
          </a:xfrm>
          <a:prstGeom prst="rect">
            <a:avLst/>
          </a:prstGeom>
          <a:noFill/>
        </p:spPr>
        <p:txBody>
          <a:bodyPr wrap="none" rtlCol="0">
            <a:spAutoFit/>
          </a:bodyPr>
          <a:lstStyle/>
          <a:p>
            <a:r>
              <a:rPr lang="en-US" b="1" dirty="0" smtClean="0"/>
              <a:t>Bootstrap radio buttons in Angular</a:t>
            </a:r>
            <a:endParaRPr lang="en-US" b="1" dirty="0" smtClean="0"/>
          </a:p>
          <a:p>
            <a:endParaRPr lang="en-US" dirty="0"/>
          </a:p>
        </p:txBody>
      </p:sp>
      <p:pic>
        <p:nvPicPr>
          <p:cNvPr id="2049" name="Picture 1" descr="C:\Users\lenovo\Desktop\ae.png"/>
          <p:cNvPicPr>
            <a:picLocks noChangeAspect="1" noChangeArrowheads="1"/>
          </p:cNvPicPr>
          <p:nvPr/>
        </p:nvPicPr>
        <p:blipFill>
          <a:blip r:embed="rId1"/>
          <a:srcRect/>
          <a:stretch>
            <a:fillRect/>
          </a:stretch>
        </p:blipFill>
        <p:spPr bwMode="auto">
          <a:xfrm>
            <a:off x="2362200" y="1219200"/>
            <a:ext cx="4619625" cy="36195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p:cNvPicPr>
            <a:picLocks noChangeAspect="1" noChangeArrowheads="1"/>
          </p:cNvPicPr>
          <p:nvPr/>
        </p:nvPicPr>
        <p:blipFill>
          <a:blip r:embed="rId1" cstate="print"/>
          <a:srcRect/>
          <a:stretch>
            <a:fillRect/>
          </a:stretch>
        </p:blipFill>
        <p:spPr bwMode="auto">
          <a:xfrm>
            <a:off x="838200" y="1447800"/>
            <a:ext cx="7543800" cy="3371850"/>
          </a:xfrm>
          <a:prstGeom prst="rect">
            <a:avLst/>
          </a:prstGeom>
          <a:noFill/>
          <a:ln w="9525">
            <a:noFill/>
            <a:miter lim="800000"/>
            <a:headEnd/>
            <a:tailEnd/>
          </a:ln>
        </p:spPr>
      </p:pic>
      <p:sp>
        <p:nvSpPr>
          <p:cNvPr id="5" name="TextBox 4"/>
          <p:cNvSpPr txBox="1"/>
          <p:nvPr/>
        </p:nvSpPr>
        <p:spPr>
          <a:xfrm>
            <a:off x="457200" y="457200"/>
            <a:ext cx="1990225" cy="400110"/>
          </a:xfrm>
          <a:prstGeom prst="rect">
            <a:avLst/>
          </a:prstGeom>
          <a:noFill/>
        </p:spPr>
        <p:txBody>
          <a:bodyPr wrap="none" rtlCol="0">
            <a:spAutoFit/>
          </a:bodyPr>
          <a:lstStyle/>
          <a:p>
            <a:r>
              <a:rPr lang="en-US" sz="2000" b="1" dirty="0" smtClean="0">
                <a:solidFill>
                  <a:schemeClr val="accent1">
                    <a:lumMod val="75000"/>
                  </a:schemeClr>
                </a:solidFill>
              </a:rPr>
              <a:t>Angular Features</a:t>
            </a:r>
            <a:endParaRPr lang="en-US" sz="2000" b="1"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924800" cy="6740307"/>
          </a:xfrm>
          <a:prstGeom prst="rect">
            <a:avLst/>
          </a:prstGeom>
        </p:spPr>
        <p:txBody>
          <a:bodyPr wrap="square">
            <a:spAutoFit/>
          </a:bodyPr>
          <a:lstStyle/>
          <a:p>
            <a:r>
              <a:rPr lang="en-US" dirty="0" smtClean="0"/>
              <a:t>create-</a:t>
            </a:r>
            <a:r>
              <a:rPr lang="en-US" dirty="0" err="1" smtClean="0"/>
              <a:t>employee.component.html</a:t>
            </a:r>
            <a:r>
              <a:rPr lang="en-US" dirty="0" smtClean="0"/>
              <a:t> file </a:t>
            </a:r>
            <a:endParaRPr lang="en-US" dirty="0" smtClean="0"/>
          </a:p>
          <a:p>
            <a:endParaRPr lang="en-US" dirty="0" smtClean="0"/>
          </a:p>
          <a:p>
            <a:r>
              <a:rPr lang="en-US" dirty="0" smtClean="0"/>
              <a:t>&lt;div class="form-group"&gt;</a:t>
            </a:r>
            <a:endParaRPr lang="en-US" dirty="0" smtClean="0"/>
          </a:p>
          <a:p>
            <a:r>
              <a:rPr lang="en-US" dirty="0" smtClean="0"/>
              <a:t>  &lt;label&gt;Gender&lt;/label&gt;</a:t>
            </a:r>
            <a:endParaRPr lang="en-US" dirty="0" smtClean="0"/>
          </a:p>
          <a:p>
            <a:r>
              <a:rPr lang="en-US" dirty="0" smtClean="0"/>
              <a:t>  &lt;div class="form-control"&gt;</a:t>
            </a:r>
            <a:endParaRPr lang="en-US" dirty="0" smtClean="0"/>
          </a:p>
          <a:p>
            <a:r>
              <a:rPr lang="en-US" dirty="0" smtClean="0"/>
              <a:t>    &lt;label class="radio-inline"&gt;</a:t>
            </a:r>
            <a:endParaRPr lang="en-US" dirty="0" smtClean="0"/>
          </a:p>
          <a:p>
            <a:r>
              <a:rPr lang="en-US" dirty="0" smtClean="0"/>
              <a:t>      &lt;input type="radio" name="gender" value="male" [(</a:t>
            </a:r>
            <a:r>
              <a:rPr lang="en-US" dirty="0" err="1" smtClean="0"/>
              <a:t>ngModel</a:t>
            </a:r>
            <a:r>
              <a:rPr lang="en-US" dirty="0" smtClean="0"/>
              <a:t>)]="gender"&gt;</a:t>
            </a:r>
            <a:endParaRPr lang="en-US" dirty="0" smtClean="0"/>
          </a:p>
          <a:p>
            <a:r>
              <a:rPr lang="en-US" dirty="0" smtClean="0"/>
              <a:t>      Male</a:t>
            </a:r>
            <a:endParaRPr lang="en-US" dirty="0" smtClean="0"/>
          </a:p>
          <a:p>
            <a:r>
              <a:rPr lang="en-US" dirty="0" smtClean="0"/>
              <a:t>    &lt;/label&gt;</a:t>
            </a:r>
            <a:endParaRPr lang="en-US" dirty="0" smtClean="0"/>
          </a:p>
          <a:p>
            <a:r>
              <a:rPr lang="en-US" dirty="0" smtClean="0"/>
              <a:t>    &lt;label class="radio-inline"&gt;</a:t>
            </a:r>
            <a:endParaRPr lang="en-US" dirty="0" smtClean="0"/>
          </a:p>
          <a:p>
            <a:r>
              <a:rPr lang="en-US" dirty="0" smtClean="0"/>
              <a:t>      &lt;input type="radio" name="gender" value="female" [(</a:t>
            </a:r>
            <a:r>
              <a:rPr lang="en-US" dirty="0" err="1" smtClean="0"/>
              <a:t>ngModel</a:t>
            </a:r>
            <a:r>
              <a:rPr lang="en-US" dirty="0" smtClean="0"/>
              <a:t>)]="gender"&gt;</a:t>
            </a:r>
            <a:endParaRPr lang="en-US" dirty="0" smtClean="0"/>
          </a:p>
          <a:p>
            <a:r>
              <a:rPr lang="en-US" dirty="0" smtClean="0"/>
              <a:t>      Female</a:t>
            </a:r>
            <a:endParaRPr lang="en-US" dirty="0" smtClean="0"/>
          </a:p>
          <a:p>
            <a:r>
              <a:rPr lang="en-US" dirty="0" smtClean="0"/>
              <a:t>    &lt;/label&gt;</a:t>
            </a:r>
            <a:endParaRPr lang="en-US" dirty="0" smtClean="0"/>
          </a:p>
          <a:p>
            <a:r>
              <a:rPr lang="en-US" dirty="0" smtClean="0"/>
              <a:t>  &lt;/div&gt;</a:t>
            </a:r>
            <a:endParaRPr lang="en-US" dirty="0" smtClean="0"/>
          </a:p>
          <a:p>
            <a:r>
              <a:rPr lang="en-US" dirty="0" smtClean="0"/>
              <a:t>&lt;/div&gt;</a:t>
            </a:r>
            <a:endParaRPr lang="en-US" dirty="0" smtClean="0"/>
          </a:p>
          <a:p>
            <a:endParaRPr lang="en-US" dirty="0" smtClean="0"/>
          </a:p>
          <a:p>
            <a:pPr algn="just"/>
            <a:r>
              <a:rPr lang="en-US" b="1" dirty="0" err="1" smtClean="0"/>
              <a:t>CodeExplanation</a:t>
            </a:r>
            <a:r>
              <a:rPr lang="en-US" b="1" dirty="0" smtClean="0"/>
              <a:t>: </a:t>
            </a:r>
            <a:br>
              <a:rPr lang="en-US" dirty="0" smtClean="0"/>
            </a:br>
            <a:r>
              <a:rPr lang="en-US" dirty="0" smtClean="0"/>
              <a:t>The </a:t>
            </a:r>
            <a:r>
              <a:rPr lang="en-US" b="1" dirty="0" smtClean="0"/>
              <a:t>name </a:t>
            </a:r>
            <a:r>
              <a:rPr lang="en-US" dirty="0" smtClean="0"/>
              <a:t>attribute is required to group the radio buttons as one unit and make the selection mutually exclusive. Make sure both the radio buttons have the same value for the </a:t>
            </a:r>
            <a:r>
              <a:rPr lang="en-US" b="1" dirty="0" smtClean="0"/>
              <a:t>"name"</a:t>
            </a:r>
            <a:r>
              <a:rPr lang="en-US" dirty="0" smtClean="0"/>
              <a:t> attribute. Otherwise the radio button selection won't be mutually exclusive.</a:t>
            </a:r>
            <a:endParaRPr lang="en-US" dirty="0" smtClean="0"/>
          </a:p>
          <a:p>
            <a:pPr algn="just"/>
            <a:r>
              <a:rPr lang="en-US" dirty="0" smtClean="0"/>
              <a:t>It is also important that you set the </a:t>
            </a:r>
            <a:r>
              <a:rPr lang="en-US" b="1" dirty="0" smtClean="0"/>
              <a:t>"value"</a:t>
            </a:r>
            <a:r>
              <a:rPr lang="en-US" dirty="0" smtClean="0"/>
              <a:t> attribute for each radio button. This value is posted to the server when the form is submitted.</a:t>
            </a:r>
            <a:endParaRPr lang="en-US" dirty="0" smtClean="0"/>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1028700" y="600075"/>
            <a:ext cx="7086600" cy="5855449"/>
          </a:xfrm>
          <a:prstGeom prst="rect">
            <a:avLst/>
          </a:prstGeom>
        </p:spPr>
        <p:txBody>
          <a:bodyPr wrap="square">
            <a:spAutoFit/>
          </a:bodyPr>
          <a:lstStyle/>
          <a:p>
            <a:r>
              <a:rPr lang="en-US" sz="1400" b="1" dirty="0" smtClean="0">
                <a:solidFill>
                  <a:schemeClr val="tx2">
                    <a:lumMod val="75000"/>
                  </a:schemeClr>
                </a:solidFill>
              </a:rPr>
              <a:t>create-</a:t>
            </a:r>
            <a:r>
              <a:rPr lang="en-US" sz="1400" b="1" dirty="0" err="1" smtClean="0">
                <a:solidFill>
                  <a:schemeClr val="tx2">
                    <a:lumMod val="75000"/>
                  </a:schemeClr>
                </a:solidFill>
              </a:rPr>
              <a:t>employee.component.html</a:t>
            </a:r>
            <a:r>
              <a:rPr lang="en-US" sz="1400" b="1" dirty="0" smtClean="0">
                <a:solidFill>
                  <a:schemeClr val="tx2">
                    <a:lumMod val="75000"/>
                  </a:schemeClr>
                </a:solidFill>
              </a:rPr>
              <a:t>  </a:t>
            </a:r>
            <a:endParaRPr lang="en-US" sz="1400" b="1" dirty="0" smtClean="0">
              <a:solidFill>
                <a:schemeClr val="tx2">
                  <a:lumMod val="75000"/>
                </a:schemeClr>
              </a:solidFill>
            </a:endParaRPr>
          </a:p>
          <a:p>
            <a:endParaRPr lang="en-US" sz="1400" dirty="0" smtClean="0"/>
          </a:p>
          <a:p>
            <a:r>
              <a:rPr lang="en-US" sz="1400" dirty="0" smtClean="0"/>
              <a:t>&lt;form #</a:t>
            </a:r>
            <a:r>
              <a:rPr lang="en-US" sz="1400" dirty="0" err="1" smtClean="0"/>
              <a:t>employeeForm</a:t>
            </a:r>
            <a:r>
              <a:rPr lang="en-US" sz="1400" dirty="0" smtClean="0"/>
              <a:t>="</a:t>
            </a:r>
            <a:r>
              <a:rPr lang="en-US" sz="1400" dirty="0" err="1" smtClean="0"/>
              <a:t>ngForm</a:t>
            </a:r>
            <a:r>
              <a:rPr lang="en-US" sz="1400" dirty="0" smtClean="0"/>
              <a:t>" (</a:t>
            </a:r>
            <a:r>
              <a:rPr lang="en-US" sz="1400" dirty="0" err="1" smtClean="0"/>
              <a:t>ngSubmit</a:t>
            </a:r>
            <a:r>
              <a:rPr lang="en-US" sz="1400" dirty="0" smtClean="0"/>
              <a:t>)="</a:t>
            </a:r>
            <a:r>
              <a:rPr lang="en-US" sz="1400" dirty="0" err="1" smtClean="0"/>
              <a:t>saveEmployee</a:t>
            </a:r>
            <a:r>
              <a:rPr lang="en-US" sz="1400" dirty="0" smtClean="0"/>
              <a:t>(</a:t>
            </a:r>
            <a:r>
              <a:rPr lang="en-US" sz="1400" dirty="0" err="1" smtClean="0"/>
              <a:t>employeeForm</a:t>
            </a:r>
            <a:r>
              <a:rPr lang="en-US" sz="1400" dirty="0" smtClean="0"/>
              <a:t>)"&gt;</a:t>
            </a:r>
            <a:endParaRPr lang="en-US" sz="1400" dirty="0" smtClean="0"/>
          </a:p>
          <a:p>
            <a:r>
              <a:rPr lang="en-US" sz="1400" dirty="0" smtClean="0"/>
              <a:t>  &lt;div class="panel </a:t>
            </a:r>
            <a:r>
              <a:rPr lang="en-US" sz="1400" dirty="0" err="1" smtClean="0"/>
              <a:t>panel</a:t>
            </a:r>
            <a:r>
              <a:rPr lang="en-US" sz="1400" dirty="0" smtClean="0"/>
              <a:t>-primary"&gt;</a:t>
            </a:r>
            <a:endParaRPr lang="en-US" sz="1400" dirty="0" smtClean="0"/>
          </a:p>
          <a:p>
            <a:r>
              <a:rPr lang="en-US" sz="1400" dirty="0" smtClean="0"/>
              <a:t>    &lt;div class="panel-heading"&gt;</a:t>
            </a:r>
            <a:endParaRPr lang="en-US" sz="1400" dirty="0" smtClean="0"/>
          </a:p>
          <a:p>
            <a:r>
              <a:rPr lang="en-US" sz="1400" dirty="0" smtClean="0"/>
              <a:t>      &lt;h3 class="panel-title"&gt;Create Employee&lt;/h3&gt;</a:t>
            </a:r>
            <a:endParaRPr lang="en-US" sz="1400" dirty="0" smtClean="0"/>
          </a:p>
          <a:p>
            <a:r>
              <a:rPr lang="en-US" sz="1400" dirty="0" smtClean="0"/>
              <a:t>    &lt;/div&gt;</a:t>
            </a:r>
            <a:endParaRPr lang="en-US" sz="1400" dirty="0" smtClean="0"/>
          </a:p>
          <a:p>
            <a:r>
              <a:rPr lang="en-US" sz="1400" dirty="0" smtClean="0"/>
              <a:t>    &lt;div class="panel-body"&gt;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a:t>
            </a:r>
            <a:r>
              <a:rPr lang="en-US" sz="1400" dirty="0" err="1" smtClean="0"/>
              <a:t>fullName</a:t>
            </a:r>
            <a:r>
              <a:rPr lang="en-US" sz="1400" dirty="0" smtClean="0"/>
              <a:t>"&gt;Full Name&lt;/label&gt;</a:t>
            </a:r>
            <a:endParaRPr lang="en-US" sz="1400" dirty="0" smtClean="0"/>
          </a:p>
          <a:p>
            <a:r>
              <a:rPr lang="en-US" sz="1400" dirty="0" smtClean="0"/>
              <a:t>        &lt;input id="</a:t>
            </a:r>
            <a:r>
              <a:rPr lang="en-US" sz="1400" dirty="0" err="1" smtClean="0"/>
              <a:t>fullName</a:t>
            </a:r>
            <a:r>
              <a:rPr lang="en-US" sz="1400" dirty="0" smtClean="0"/>
              <a:t>" type="text" class="form-control" name="</a:t>
            </a:r>
            <a:r>
              <a:rPr lang="en-US" sz="1400" dirty="0" err="1" smtClean="0"/>
              <a:t>fullName</a:t>
            </a:r>
            <a:r>
              <a:rPr lang="en-US" sz="1400" dirty="0" smtClean="0"/>
              <a:t>"</a:t>
            </a:r>
            <a:endParaRPr lang="en-US" sz="1400" dirty="0" smtClean="0"/>
          </a:p>
          <a:p>
            <a:r>
              <a:rPr lang="en-US" sz="1400" dirty="0" smtClean="0"/>
              <a:t>        [(</a:t>
            </a:r>
            <a:r>
              <a:rPr lang="en-US" sz="1400" dirty="0" err="1" smtClean="0"/>
              <a:t>ngModel</a:t>
            </a:r>
            <a:r>
              <a:rPr lang="en-US" sz="1400" dirty="0" smtClean="0"/>
              <a:t>)]="</a:t>
            </a:r>
            <a:r>
              <a:rPr lang="en-US" sz="1400" dirty="0" err="1" smtClean="0"/>
              <a:t>fullName</a:t>
            </a:r>
            <a:r>
              <a:rPr lang="en-US" sz="1400" dirty="0" smtClean="0"/>
              <a:t>"&gt;</a:t>
            </a:r>
            <a:endParaRPr lang="en-US" sz="1400" dirty="0" smtClean="0"/>
          </a:p>
          <a:p>
            <a:r>
              <a:rPr lang="en-US" sz="1400" dirty="0" smtClean="0"/>
              <a:t>      &lt;/div&gt;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for="email"&gt;Email&lt;/label&gt;</a:t>
            </a:r>
            <a:endParaRPr lang="en-US" sz="1400" dirty="0" smtClean="0"/>
          </a:p>
          <a:p>
            <a:r>
              <a:rPr lang="en-US" sz="1400" dirty="0" smtClean="0"/>
              <a:t>        &lt;input id="email" type="text" class="form-control" name="email"</a:t>
            </a:r>
            <a:endParaRPr lang="en-US" sz="1400" dirty="0" smtClean="0"/>
          </a:p>
          <a:p>
            <a:r>
              <a:rPr lang="en-US" sz="1400" dirty="0" smtClean="0"/>
              <a:t>        [(</a:t>
            </a:r>
            <a:r>
              <a:rPr lang="en-US" sz="1400" dirty="0" err="1" smtClean="0"/>
              <a:t>ngModel</a:t>
            </a:r>
            <a:r>
              <a:rPr lang="en-US" sz="1400" dirty="0" smtClean="0"/>
              <a:t>)]="email"&gt;</a:t>
            </a:r>
            <a:endParaRPr lang="en-US" sz="1400" dirty="0" smtClean="0"/>
          </a:p>
          <a:p>
            <a:r>
              <a:rPr lang="en-US" sz="1400" dirty="0" smtClean="0"/>
              <a:t>      &lt;/div&gt;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a:t>
            </a:r>
            <a:r>
              <a:rPr lang="en-US" sz="1400" dirty="0" err="1" smtClean="0"/>
              <a:t>phoneNumber</a:t>
            </a:r>
            <a:r>
              <a:rPr lang="en-US" sz="1400" dirty="0" smtClean="0"/>
              <a:t>"&gt;Phone Number&lt;/label&gt;</a:t>
            </a:r>
            <a:endParaRPr lang="en-US" sz="1400" dirty="0" smtClean="0"/>
          </a:p>
          <a:p>
            <a:r>
              <a:rPr lang="en-US" sz="1400" dirty="0" smtClean="0"/>
              <a:t>        &lt;input id="</a:t>
            </a:r>
            <a:r>
              <a:rPr lang="en-US" sz="1400" dirty="0" err="1" smtClean="0"/>
              <a:t>phoneNumber</a:t>
            </a:r>
            <a:r>
              <a:rPr lang="en-US" sz="1400" dirty="0" smtClean="0"/>
              <a:t>" type="text" class="form-control" name="</a:t>
            </a:r>
            <a:r>
              <a:rPr lang="en-US" sz="1400" dirty="0" err="1" smtClean="0"/>
              <a:t>phoneNumber</a:t>
            </a:r>
            <a:r>
              <a:rPr lang="en-US" sz="1400" dirty="0" smtClean="0"/>
              <a:t>"</a:t>
            </a:r>
            <a:endParaRPr lang="en-US" sz="1400" dirty="0" smtClean="0"/>
          </a:p>
          <a:p>
            <a:r>
              <a:rPr lang="en-US" sz="1400" dirty="0" smtClean="0"/>
              <a:t>        [(</a:t>
            </a:r>
            <a:r>
              <a:rPr lang="en-US" sz="1400" dirty="0" err="1" smtClean="0"/>
              <a:t>ngModel</a:t>
            </a:r>
            <a:r>
              <a:rPr lang="en-US" sz="1400" dirty="0" smtClean="0"/>
              <a:t>)]="</a:t>
            </a:r>
            <a:r>
              <a:rPr lang="en-US" sz="1400" dirty="0" err="1" smtClean="0"/>
              <a:t>phoneNumber</a:t>
            </a:r>
            <a:r>
              <a:rPr lang="en-US" sz="1400" dirty="0" smtClean="0"/>
              <a:t>"&gt;</a:t>
            </a:r>
            <a:endParaRPr lang="en-US" sz="1400" dirty="0" smtClean="0"/>
          </a:p>
          <a:p>
            <a:r>
              <a:rPr lang="en-US" sz="1400" dirty="0" smtClean="0"/>
              <a:t>      &lt;/div&gt;</a:t>
            </a:r>
            <a:endParaRPr lang="en-US" sz="1400" dirty="0" smtClean="0"/>
          </a:p>
          <a:p>
            <a:endParaRPr lang="en-US" sz="1050" dirty="0"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17693"/>
            <a:ext cx="8458200" cy="6740307"/>
          </a:xfrm>
          <a:prstGeom prst="rect">
            <a:avLst/>
          </a:prstGeom>
        </p:spPr>
        <p:txBody>
          <a:bodyPr wrap="square">
            <a:spAutoFit/>
          </a:bodyPr>
          <a:lstStyle/>
          <a:p>
            <a:r>
              <a:rPr lang="en-US" sz="1200" dirty="0" smtClean="0"/>
              <a:t> &lt;div class="form-group"&gt;</a:t>
            </a:r>
            <a:endParaRPr lang="en-US" sz="1200" dirty="0" smtClean="0"/>
          </a:p>
          <a:p>
            <a:r>
              <a:rPr lang="en-US" sz="1200" dirty="0" smtClean="0"/>
              <a:t>        &lt;label&gt;Contact Preference&lt;/label&gt;</a:t>
            </a:r>
            <a:endParaRPr lang="en-US" sz="1200" dirty="0" smtClean="0"/>
          </a:p>
          <a:p>
            <a:r>
              <a:rPr lang="en-US" sz="1200" dirty="0" smtClean="0"/>
              <a:t>        &lt;div class="form-control"&gt;</a:t>
            </a:r>
            <a:endParaRPr lang="en-US" sz="1200" dirty="0" smtClean="0"/>
          </a:p>
          <a:p>
            <a:r>
              <a:rPr lang="en-US" sz="1200" dirty="0" smtClean="0"/>
              <a:t>          &lt;label class="radio-inline"&gt;</a:t>
            </a:r>
            <a:endParaRPr lang="en-US" sz="1200" dirty="0" smtClean="0"/>
          </a:p>
          <a:p>
            <a:r>
              <a:rPr lang="en-US" sz="1200" dirty="0" smtClean="0"/>
              <a:t>            &lt;input type="radio" name="</a:t>
            </a:r>
            <a:r>
              <a:rPr lang="en-US" sz="1200" dirty="0" err="1" smtClean="0"/>
              <a:t>contactPreference</a:t>
            </a:r>
            <a:r>
              <a:rPr lang="en-US" sz="1200" dirty="0" smtClean="0"/>
              <a:t>" value="email"</a:t>
            </a:r>
            <a:endParaRPr lang="en-US" sz="1200" dirty="0" smtClean="0"/>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endParaRPr lang="en-US" sz="1200" dirty="0" smtClean="0"/>
          </a:p>
          <a:p>
            <a:r>
              <a:rPr lang="en-US" sz="1200" dirty="0" smtClean="0"/>
              <a:t>            Email</a:t>
            </a:r>
            <a:endParaRPr lang="en-US" sz="1200" dirty="0" smtClean="0"/>
          </a:p>
          <a:p>
            <a:r>
              <a:rPr lang="en-US" sz="1200" dirty="0" smtClean="0"/>
              <a:t>          &lt;/label&gt;</a:t>
            </a:r>
            <a:endParaRPr lang="en-US" sz="1200" dirty="0" smtClean="0"/>
          </a:p>
          <a:p>
            <a:r>
              <a:rPr lang="en-US" sz="1200" dirty="0" smtClean="0"/>
              <a:t>          &lt;label class="radio-inline"&gt;</a:t>
            </a:r>
            <a:endParaRPr lang="en-US" sz="1200" dirty="0" smtClean="0"/>
          </a:p>
          <a:p>
            <a:r>
              <a:rPr lang="en-US" sz="1200" dirty="0" smtClean="0"/>
              <a:t>            &lt;input type="radio" name="</a:t>
            </a:r>
            <a:r>
              <a:rPr lang="en-US" sz="1200" dirty="0" err="1" smtClean="0"/>
              <a:t>contactPreference</a:t>
            </a:r>
            <a:r>
              <a:rPr lang="en-US" sz="1200" dirty="0" smtClean="0"/>
              <a:t>" value="phone"</a:t>
            </a:r>
            <a:endParaRPr lang="en-US" sz="1200" dirty="0" smtClean="0"/>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endParaRPr lang="en-US" sz="1200" dirty="0" smtClean="0"/>
          </a:p>
          <a:p>
            <a:r>
              <a:rPr lang="en-US" sz="1200" dirty="0" smtClean="0"/>
              <a:t>            Phone</a:t>
            </a:r>
            <a:endParaRPr lang="en-US" sz="1200" dirty="0" smtClean="0"/>
          </a:p>
          <a:p>
            <a:r>
              <a:rPr lang="en-US" sz="1200" dirty="0" smtClean="0"/>
              <a:t>          &lt;/label&gt;</a:t>
            </a:r>
            <a:endParaRPr lang="en-US" sz="1200" dirty="0" smtClean="0"/>
          </a:p>
          <a:p>
            <a:r>
              <a:rPr lang="en-US" sz="1200" dirty="0" smtClean="0"/>
              <a:t>        &lt;/div&gt;</a:t>
            </a:r>
            <a:endParaRPr lang="en-US" sz="1200" dirty="0" smtClean="0"/>
          </a:p>
          <a:p>
            <a:r>
              <a:rPr lang="en-US" sz="1200" dirty="0" smtClean="0"/>
              <a:t>      &lt;/div&gt;</a:t>
            </a:r>
            <a:endParaRPr lang="en-US" sz="1200" dirty="0" smtClean="0"/>
          </a:p>
          <a:p>
            <a:endParaRPr lang="en-US" sz="1200" dirty="0" smtClean="0"/>
          </a:p>
          <a:p>
            <a:r>
              <a:rPr lang="en-US" sz="1200" dirty="0" smtClean="0"/>
              <a:t>      &lt;div class="form-group"&gt;</a:t>
            </a:r>
            <a:endParaRPr lang="en-US" sz="1200" dirty="0" smtClean="0"/>
          </a:p>
          <a:p>
            <a:r>
              <a:rPr lang="en-US" sz="1200" dirty="0" smtClean="0"/>
              <a:t>        &lt;label&gt;Gender&lt;/label&gt;</a:t>
            </a:r>
            <a:endParaRPr lang="en-US" sz="1200" dirty="0" smtClean="0"/>
          </a:p>
          <a:p>
            <a:r>
              <a:rPr lang="en-US" sz="1200" dirty="0" smtClean="0"/>
              <a:t>        &lt;div class="form-control"&gt;</a:t>
            </a:r>
            <a:endParaRPr lang="en-US" sz="1200" dirty="0" smtClean="0"/>
          </a:p>
          <a:p>
            <a:r>
              <a:rPr lang="en-US" sz="1200" dirty="0" smtClean="0"/>
              <a:t>          &lt;label class="radio-inline"&gt;</a:t>
            </a:r>
            <a:endParaRPr lang="en-US" sz="1200" dirty="0" smtClean="0"/>
          </a:p>
          <a:p>
            <a:r>
              <a:rPr lang="en-US" sz="1200" dirty="0" smtClean="0"/>
              <a:t>            &lt;input type="radio" name="gender" value="male" [(</a:t>
            </a:r>
            <a:r>
              <a:rPr lang="en-US" sz="1200" dirty="0" err="1" smtClean="0"/>
              <a:t>ngModel</a:t>
            </a:r>
            <a:r>
              <a:rPr lang="en-US" sz="1200" dirty="0" smtClean="0"/>
              <a:t>)]="gender"&gt;</a:t>
            </a:r>
            <a:endParaRPr lang="en-US" sz="1200" dirty="0" smtClean="0"/>
          </a:p>
          <a:p>
            <a:r>
              <a:rPr lang="en-US" sz="1200" dirty="0" smtClean="0"/>
              <a:t>            Male</a:t>
            </a:r>
            <a:endParaRPr lang="en-US" sz="1200" dirty="0" smtClean="0"/>
          </a:p>
          <a:p>
            <a:r>
              <a:rPr lang="en-US" sz="1200" dirty="0" smtClean="0"/>
              <a:t>          &lt;/label&gt;</a:t>
            </a:r>
            <a:endParaRPr lang="en-US" sz="1200" dirty="0" smtClean="0"/>
          </a:p>
          <a:p>
            <a:r>
              <a:rPr lang="en-US" sz="1200" dirty="0" smtClean="0"/>
              <a:t>          &lt;label class="radio-inline"&gt;</a:t>
            </a:r>
            <a:endParaRPr lang="en-US" sz="1200" dirty="0" smtClean="0"/>
          </a:p>
          <a:p>
            <a:r>
              <a:rPr lang="en-US" sz="1200" dirty="0" smtClean="0"/>
              <a:t>            &lt;input type="radio" name="gender" value="female" [(</a:t>
            </a:r>
            <a:r>
              <a:rPr lang="en-US" sz="1200" dirty="0" err="1" smtClean="0"/>
              <a:t>ngModel</a:t>
            </a:r>
            <a:r>
              <a:rPr lang="en-US" sz="1200" dirty="0" smtClean="0"/>
              <a:t>)]="gender"&gt;</a:t>
            </a:r>
            <a:endParaRPr lang="en-US" sz="1200" dirty="0" smtClean="0"/>
          </a:p>
          <a:p>
            <a:r>
              <a:rPr lang="en-US" sz="1200" dirty="0" smtClean="0"/>
              <a:t>            Female</a:t>
            </a:r>
            <a:endParaRPr lang="en-US" sz="1200" dirty="0" smtClean="0"/>
          </a:p>
          <a:p>
            <a:r>
              <a:rPr lang="en-US" sz="1200" dirty="0" smtClean="0"/>
              <a:t>          &lt;/label&gt;</a:t>
            </a:r>
            <a:endParaRPr lang="en-US" sz="1200" dirty="0" smtClean="0"/>
          </a:p>
          <a:p>
            <a:r>
              <a:rPr lang="en-US" sz="1200" dirty="0" smtClean="0"/>
              <a:t>        &lt;/div&gt;</a:t>
            </a:r>
            <a:endParaRPr lang="en-US" sz="1200" dirty="0" smtClean="0"/>
          </a:p>
          <a:p>
            <a:r>
              <a:rPr lang="en-US" sz="1200" dirty="0" smtClean="0"/>
              <a:t>      &lt;/div&gt;</a:t>
            </a:r>
            <a:endParaRPr lang="en-US" sz="1200" dirty="0" smtClean="0"/>
          </a:p>
          <a:p>
            <a:r>
              <a:rPr lang="en-US" sz="1200" dirty="0" smtClean="0"/>
              <a:t>    &lt;/div&gt;</a:t>
            </a:r>
            <a:endParaRPr lang="en-US" sz="1200" dirty="0" smtClean="0"/>
          </a:p>
          <a:p>
            <a:endParaRPr lang="en-US" sz="1200" dirty="0" smtClean="0"/>
          </a:p>
          <a:p>
            <a:r>
              <a:rPr lang="en-US" sz="1200" dirty="0" smtClean="0"/>
              <a:t>    &lt;div class="panel-footer"&gt;</a:t>
            </a:r>
            <a:endParaRPr lang="en-US" sz="1200" dirty="0" smtClean="0"/>
          </a:p>
          <a:p>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endParaRPr lang="en-US" sz="1200" dirty="0" smtClean="0"/>
          </a:p>
          <a:p>
            <a:r>
              <a:rPr lang="en-US" sz="1200" dirty="0" smtClean="0"/>
              <a:t>    &lt;/div&gt;</a:t>
            </a:r>
            <a:endParaRPr lang="en-US" sz="1200" dirty="0" smtClean="0"/>
          </a:p>
          <a:p>
            <a:r>
              <a:rPr lang="en-US" sz="1200" dirty="0" smtClean="0"/>
              <a:t>  &lt;/div&gt;</a:t>
            </a:r>
            <a:endParaRPr lang="en-US" sz="1200" dirty="0" smtClean="0"/>
          </a:p>
          <a:p>
            <a:r>
              <a:rPr lang="en-US" sz="1200" dirty="0" smtClean="0"/>
              <a:t>&lt;/form&gt;</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p:cNvPicPr>
            <a:picLocks noChangeAspect="1" noChangeArrowheads="1"/>
          </p:cNvPicPr>
          <p:nvPr/>
        </p:nvPicPr>
        <p:blipFill>
          <a:blip r:embed="rId1" cstate="print"/>
          <a:srcRect/>
          <a:stretch>
            <a:fillRect/>
          </a:stretch>
        </p:blipFill>
        <p:spPr bwMode="auto">
          <a:xfrm>
            <a:off x="1295400" y="1752600"/>
            <a:ext cx="6515100" cy="296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descr="C:\Users\Laxmi\Desktop\5.png"/>
          <p:cNvPicPr>
            <a:picLocks noChangeAspect="1" noChangeArrowheads="1"/>
          </p:cNvPicPr>
          <p:nvPr/>
        </p:nvPicPr>
        <p:blipFill>
          <a:blip r:embed="rId1" cstate="print"/>
          <a:srcRect/>
          <a:stretch>
            <a:fillRect/>
          </a:stretch>
        </p:blipFill>
        <p:spPr bwMode="auto">
          <a:xfrm>
            <a:off x="609600" y="990600"/>
            <a:ext cx="7983537" cy="41529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6.png"/>
          <p:cNvPicPr>
            <a:picLocks noChangeAspect="1" noChangeArrowheads="1"/>
          </p:cNvPicPr>
          <p:nvPr/>
        </p:nvPicPr>
        <p:blipFill>
          <a:blip r:embed="rId1" cstate="print"/>
          <a:srcRect/>
          <a:stretch>
            <a:fillRect/>
          </a:stretch>
        </p:blipFill>
        <p:spPr bwMode="auto">
          <a:xfrm>
            <a:off x="703263" y="1371600"/>
            <a:ext cx="7735887" cy="41148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31219</Words>
  <Application>WPS Presentation</Application>
  <PresentationFormat>On-screen Show (4:3)</PresentationFormat>
  <Paragraphs>1114</Paragraphs>
  <Slides>62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62</vt:i4>
      </vt:variant>
    </vt:vector>
  </HeadingPairs>
  <TitlesOfParts>
    <vt:vector size="71" baseType="lpstr">
      <vt:lpstr>Arial</vt:lpstr>
      <vt:lpstr>SimSun</vt:lpstr>
      <vt:lpstr>Wingdings</vt:lpstr>
      <vt:lpstr>Calibri</vt:lpstr>
      <vt:lpstr>Microsoft YaHei</vt:lpstr>
      <vt:lpstr>Arial Unicode MS</vt:lpstr>
      <vt:lpstr>Times New Roman</vt:lpstr>
      <vt:lpstr>Courier New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Mahesh</cp:lastModifiedBy>
  <cp:revision>100</cp:revision>
  <dcterms:created xsi:type="dcterms:W3CDTF">2018-12-03T03:47:00Z</dcterms:created>
  <dcterms:modified xsi:type="dcterms:W3CDTF">2019-01-04T05:59:29Z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1033-10.2.0.7587</vt:lpwstr>
  </property>
</Properties>
</file>